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7" r:id="rId2"/>
  </p:sldMasterIdLst>
  <p:notesMasterIdLst>
    <p:notesMasterId r:id="rId25"/>
  </p:notesMasterIdLst>
  <p:handoutMasterIdLst>
    <p:handoutMasterId r:id="rId26"/>
  </p:handoutMasterIdLst>
  <p:sldIdLst>
    <p:sldId id="261" r:id="rId3"/>
    <p:sldId id="442" r:id="rId4"/>
    <p:sldId id="439" r:id="rId5"/>
    <p:sldId id="408" r:id="rId6"/>
    <p:sldId id="409" r:id="rId7"/>
    <p:sldId id="423" r:id="rId8"/>
    <p:sldId id="354" r:id="rId9"/>
    <p:sldId id="356" r:id="rId10"/>
    <p:sldId id="306" r:id="rId11"/>
    <p:sldId id="357" r:id="rId12"/>
    <p:sldId id="410" r:id="rId13"/>
    <p:sldId id="421" r:id="rId14"/>
    <p:sldId id="441" r:id="rId15"/>
    <p:sldId id="411" r:id="rId16"/>
    <p:sldId id="424" r:id="rId17"/>
    <p:sldId id="419" r:id="rId18"/>
    <p:sldId id="347" r:id="rId19"/>
    <p:sldId id="363" r:id="rId20"/>
    <p:sldId id="364" r:id="rId21"/>
    <p:sldId id="443" r:id="rId22"/>
    <p:sldId id="416" r:id="rId23"/>
    <p:sldId id="435"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928877-9DBA-5249-8AB3-4349F1D6BEC9}">
          <p14:sldIdLst>
            <p14:sldId id="261"/>
            <p14:sldId id="442"/>
            <p14:sldId id="439"/>
            <p14:sldId id="408"/>
            <p14:sldId id="409"/>
            <p14:sldId id="423"/>
            <p14:sldId id="354"/>
            <p14:sldId id="356"/>
            <p14:sldId id="306"/>
            <p14:sldId id="357"/>
            <p14:sldId id="410"/>
            <p14:sldId id="421"/>
            <p14:sldId id="441"/>
            <p14:sldId id="411"/>
            <p14:sldId id="424"/>
            <p14:sldId id="419"/>
            <p14:sldId id="347"/>
            <p14:sldId id="363"/>
            <p14:sldId id="364"/>
            <p14:sldId id="443"/>
            <p14:sldId id="416"/>
            <p14:sldId id="435"/>
          </p14:sldIdLst>
        </p14:section>
      </p14:sectionLst>
    </p:ext>
    <p:ext uri="{EFAFB233-063F-42B5-8137-9DF3F51BA10A}">
      <p15:sldGuideLst xmlns:p15="http://schemas.microsoft.com/office/powerpoint/2012/main">
        <p15:guide id="1" orient="horz" pos="1056" userDrawn="1">
          <p15:clr>
            <a:srgbClr val="A4A3A4"/>
          </p15:clr>
        </p15:guide>
        <p15:guide id="2" pos="5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8"/>
    <a:srgbClr val="534B42"/>
    <a:srgbClr val="4CA8CC"/>
    <a:srgbClr val="BBB3AA"/>
    <a:srgbClr val="033761"/>
    <a:srgbClr val="032849"/>
    <a:srgbClr val="868F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6" autoAdjust="0"/>
    <p:restoredTop sz="94609" autoAdjust="0"/>
  </p:normalViewPr>
  <p:slideViewPr>
    <p:cSldViewPr snapToGrid="0" snapToObjects="1" showGuides="1">
      <p:cViewPr varScale="1">
        <p:scale>
          <a:sx n="60" d="100"/>
          <a:sy n="60" d="100"/>
        </p:scale>
        <p:origin x="84" y="930"/>
      </p:cViewPr>
      <p:guideLst>
        <p:guide orient="horz" pos="1056"/>
        <p:guide pos="57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solidFill>
                  <a:srgbClr val="002060"/>
                </a:solidFill>
              </a:defRPr>
            </a:pPr>
            <a:r>
              <a:rPr lang="en-US" sz="2400" dirty="0">
                <a:solidFill>
                  <a:schemeClr val="tx2"/>
                </a:solidFill>
              </a:rPr>
              <a:t>Total Expected Revenu</a:t>
            </a:r>
            <a:r>
              <a:rPr lang="en-US" sz="2400" baseline="0" dirty="0">
                <a:solidFill>
                  <a:schemeClr val="tx2"/>
                </a:solidFill>
              </a:rPr>
              <a:t>e of </a:t>
            </a:r>
            <a:r>
              <a:rPr lang="en-US" sz="2400" dirty="0">
                <a:solidFill>
                  <a:schemeClr val="tx2"/>
                </a:solidFill>
              </a:rPr>
              <a:t>Sites in Evaluation</a:t>
            </a:r>
          </a:p>
        </c:rich>
      </c:tx>
      <c:layout>
        <c:manualLayout>
          <c:xMode val="edge"/>
          <c:yMode val="edge"/>
          <c:x val="1.7470940602527199E-2"/>
          <c:y val="0.190203160007067"/>
        </c:manualLayout>
      </c:layout>
      <c:overlay val="0"/>
    </c:title>
    <c:autoTitleDeleted val="0"/>
    <c:plotArea>
      <c:layout>
        <c:manualLayout>
          <c:layoutTarget val="inner"/>
          <c:xMode val="edge"/>
          <c:yMode val="edge"/>
          <c:x val="1.3623497246337201E-2"/>
          <c:y val="0.173533651813501"/>
          <c:w val="0.97275300550732602"/>
          <c:h val="0.75969739800923497"/>
        </c:manualLayout>
      </c:layout>
      <c:barChart>
        <c:barDir val="col"/>
        <c:grouping val="stacked"/>
        <c:varyColors val="0"/>
        <c:ser>
          <c:idx val="0"/>
          <c:order val="0"/>
          <c:tx>
            <c:strRef>
              <c:f>Sheet1!$B$1</c:f>
              <c:strCache>
                <c:ptCount val="1"/>
                <c:pt idx="0">
                  <c:v>Scheduled</c:v>
                </c:pt>
              </c:strCache>
            </c:strRef>
          </c:tx>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Q3 2016</c:v>
                </c:pt>
                <c:pt idx="1">
                  <c:v>Q4 2016</c:v>
                </c:pt>
                <c:pt idx="2">
                  <c:v>As of 6/22/17</c:v>
                </c:pt>
              </c:strCache>
            </c:strRef>
          </c:cat>
          <c:val>
            <c:numRef>
              <c:f>Sheet1!$B$2:$B$4</c:f>
              <c:numCache>
                <c:formatCode>"$"#,##0;[Red]"$"#,##0</c:formatCode>
                <c:ptCount val="3"/>
                <c:pt idx="0">
                  <c:v>107172</c:v>
                </c:pt>
                <c:pt idx="1">
                  <c:v>618020</c:v>
                </c:pt>
                <c:pt idx="2">
                  <c:v>1406740</c:v>
                </c:pt>
              </c:numCache>
            </c:numRef>
          </c:val>
          <c:extLst>
            <c:ext xmlns:c16="http://schemas.microsoft.com/office/drawing/2014/chart" uri="{C3380CC4-5D6E-409C-BE32-E72D297353CC}">
              <c16:uniqueId val="{00000000-7747-4C67-BF03-B6E03D6BA0B9}"/>
            </c:ext>
          </c:extLst>
        </c:ser>
        <c:ser>
          <c:idx val="1"/>
          <c:order val="1"/>
          <c:tx>
            <c:strRef>
              <c:f>Sheet1!$C$1</c:f>
              <c:strCache>
                <c:ptCount val="1"/>
                <c:pt idx="0">
                  <c:v>Active Evals</c:v>
                </c:pt>
              </c:strCache>
            </c:strRef>
          </c:tx>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Q3 2016</c:v>
                </c:pt>
                <c:pt idx="1">
                  <c:v>Q4 2016</c:v>
                </c:pt>
                <c:pt idx="2">
                  <c:v>As of 6/22/17</c:v>
                </c:pt>
              </c:strCache>
            </c:strRef>
          </c:cat>
          <c:val>
            <c:numRef>
              <c:f>Sheet1!$C$2:$C$4</c:f>
              <c:numCache>
                <c:formatCode>"$"#,##0;[Red]"$"#,##0</c:formatCode>
                <c:ptCount val="3"/>
                <c:pt idx="0">
                  <c:v>105192</c:v>
                </c:pt>
                <c:pt idx="1">
                  <c:v>980044</c:v>
                </c:pt>
                <c:pt idx="2">
                  <c:v>2122968</c:v>
                </c:pt>
              </c:numCache>
            </c:numRef>
          </c:val>
          <c:extLst>
            <c:ext xmlns:c16="http://schemas.microsoft.com/office/drawing/2014/chart" uri="{C3380CC4-5D6E-409C-BE32-E72D297353CC}">
              <c16:uniqueId val="{00000001-7747-4C67-BF03-B6E03D6BA0B9}"/>
            </c:ext>
          </c:extLst>
        </c:ser>
        <c:ser>
          <c:idx val="2"/>
          <c:order val="2"/>
          <c:tx>
            <c:strRef>
              <c:f>Sheet1!$D$1</c:f>
              <c:strCache>
                <c:ptCount val="1"/>
                <c:pt idx="0">
                  <c:v>Onboarding</c:v>
                </c:pt>
              </c:strCache>
            </c:strRef>
          </c:tx>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Q3 2016</c:v>
                </c:pt>
                <c:pt idx="1">
                  <c:v>Q4 2016</c:v>
                </c:pt>
                <c:pt idx="2">
                  <c:v>As of 6/22/17</c:v>
                </c:pt>
              </c:strCache>
            </c:strRef>
          </c:cat>
          <c:val>
            <c:numRef>
              <c:f>Sheet1!$D$2:$D$4</c:f>
              <c:numCache>
                <c:formatCode>"$"#,##0;[Red]"$"#,##0</c:formatCode>
                <c:ptCount val="3"/>
                <c:pt idx="0">
                  <c:v>446628</c:v>
                </c:pt>
                <c:pt idx="1">
                  <c:v>667524</c:v>
                </c:pt>
                <c:pt idx="2">
                  <c:v>1512498</c:v>
                </c:pt>
              </c:numCache>
            </c:numRef>
          </c:val>
          <c:extLst>
            <c:ext xmlns:c16="http://schemas.microsoft.com/office/drawing/2014/chart" uri="{C3380CC4-5D6E-409C-BE32-E72D297353CC}">
              <c16:uniqueId val="{00000002-7747-4C67-BF03-B6E03D6BA0B9}"/>
            </c:ext>
          </c:extLst>
        </c:ser>
        <c:dLbls>
          <c:showLegendKey val="0"/>
          <c:showVal val="1"/>
          <c:showCatName val="0"/>
          <c:showSerName val="0"/>
          <c:showPercent val="0"/>
          <c:showBubbleSize val="0"/>
        </c:dLbls>
        <c:gapWidth val="95"/>
        <c:overlap val="100"/>
        <c:axId val="761882080"/>
        <c:axId val="760229520"/>
      </c:barChart>
      <c:catAx>
        <c:axId val="761882080"/>
        <c:scaling>
          <c:orientation val="minMax"/>
        </c:scaling>
        <c:delete val="0"/>
        <c:axPos val="b"/>
        <c:numFmt formatCode="General" sourceLinked="0"/>
        <c:majorTickMark val="none"/>
        <c:minorTickMark val="none"/>
        <c:tickLblPos val="nextTo"/>
        <c:txPr>
          <a:bodyPr/>
          <a:lstStyle/>
          <a:p>
            <a:pPr>
              <a:defRPr sz="1400" b="1"/>
            </a:pPr>
            <a:endParaRPr lang="en-US"/>
          </a:p>
        </c:txPr>
        <c:crossAx val="760229520"/>
        <c:crosses val="autoZero"/>
        <c:auto val="1"/>
        <c:lblAlgn val="ctr"/>
        <c:lblOffset val="100"/>
        <c:noMultiLvlLbl val="0"/>
      </c:catAx>
      <c:valAx>
        <c:axId val="760229520"/>
        <c:scaling>
          <c:orientation val="minMax"/>
        </c:scaling>
        <c:delete val="1"/>
        <c:axPos val="l"/>
        <c:numFmt formatCode="&quot;$&quot;#,##0;[Red]&quot;$&quot;#,##0" sourceLinked="1"/>
        <c:majorTickMark val="none"/>
        <c:minorTickMark val="none"/>
        <c:tickLblPos val="nextTo"/>
        <c:crossAx val="761882080"/>
        <c:crosses val="autoZero"/>
        <c:crossBetween val="between"/>
      </c:valAx>
    </c:plotArea>
    <c:legend>
      <c:legendPos val="t"/>
      <c:layout>
        <c:manualLayout>
          <c:xMode val="edge"/>
          <c:yMode val="edge"/>
          <c:x val="3.9192178298714797E-2"/>
          <c:y val="0.30696396371003498"/>
          <c:w val="0.49261161759574601"/>
          <c:h val="6.0916894275262798E-2"/>
        </c:manualLayout>
      </c:layout>
      <c:overlay val="0"/>
    </c:legend>
    <c:plotVisOnly val="1"/>
    <c:dispBlanksAs val="gap"/>
    <c:showDLblsOverMax val="0"/>
  </c:chart>
  <c:txPr>
    <a:bodyPr/>
    <a:lstStyle/>
    <a:p>
      <a:pPr>
        <a:defRPr sz="1800">
          <a:latin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Lbls>
            <c:numFmt formatCode="&quot;$&quot;#,##0" sourceLinked="0"/>
            <c:spPr>
              <a:noFill/>
              <a:ln>
                <a:noFill/>
              </a:ln>
              <a:effectLst/>
            </c:spPr>
            <c:txPr>
              <a:bodyPr rot="0" vert="horz"/>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1Q2016</c:v>
                </c:pt>
                <c:pt idx="1">
                  <c:v>2Q2016</c:v>
                </c:pt>
                <c:pt idx="2">
                  <c:v>3Q2016</c:v>
                </c:pt>
                <c:pt idx="3">
                  <c:v>4Q2016</c:v>
                </c:pt>
                <c:pt idx="4">
                  <c:v>1Q2017</c:v>
                </c:pt>
              </c:strCache>
            </c:strRef>
          </c:cat>
          <c:val>
            <c:numRef>
              <c:f>Sheet1!$B$2:$B$6</c:f>
              <c:numCache>
                <c:formatCode>General</c:formatCode>
                <c:ptCount val="5"/>
                <c:pt idx="0">
                  <c:v>7260</c:v>
                </c:pt>
                <c:pt idx="1">
                  <c:v>12620</c:v>
                </c:pt>
                <c:pt idx="2">
                  <c:v>16740</c:v>
                </c:pt>
                <c:pt idx="3">
                  <c:v>38120</c:v>
                </c:pt>
                <c:pt idx="4">
                  <c:v>47866</c:v>
                </c:pt>
              </c:numCache>
            </c:numRef>
          </c:val>
          <c:extLst>
            <c:ext xmlns:c16="http://schemas.microsoft.com/office/drawing/2014/chart" uri="{C3380CC4-5D6E-409C-BE32-E72D297353CC}">
              <c16:uniqueId val="{00000000-9671-42DA-9C62-9E71A490CBE8}"/>
            </c:ext>
          </c:extLst>
        </c:ser>
        <c:dLbls>
          <c:dLblPos val="inEnd"/>
          <c:showLegendKey val="0"/>
          <c:showVal val="1"/>
          <c:showCatName val="0"/>
          <c:showSerName val="0"/>
          <c:showPercent val="0"/>
          <c:showBubbleSize val="0"/>
        </c:dLbls>
        <c:gapWidth val="100"/>
        <c:axId val="760342464"/>
        <c:axId val="760344784"/>
      </c:barChart>
      <c:catAx>
        <c:axId val="7603424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sz="1100" b="1"/>
            </a:pPr>
            <a:endParaRPr lang="en-US"/>
          </a:p>
        </c:txPr>
        <c:crossAx val="760344784"/>
        <c:crosses val="autoZero"/>
        <c:auto val="1"/>
        <c:lblAlgn val="ctr"/>
        <c:lblOffset val="100"/>
        <c:noMultiLvlLbl val="0"/>
      </c:catAx>
      <c:valAx>
        <c:axId val="760344784"/>
        <c:scaling>
          <c:orientation val="minMax"/>
        </c:scaling>
        <c:delete val="0"/>
        <c:axPos val="l"/>
        <c:majorGridlines>
          <c:spPr>
            <a:ln w="9525" cap="flat" cmpd="sng" algn="ctr">
              <a:noFill/>
              <a:round/>
            </a:ln>
            <a:effectLst/>
          </c:spPr>
        </c:majorGridlines>
        <c:numFmt formatCode="_(&quot;$&quot;* #,##0_);_(&quot;$&quot;* \(#,##0\);_(&quot;$&quot;* &quot;-&quot;_);_(@_)" sourceLinked="0"/>
        <c:majorTickMark val="none"/>
        <c:minorTickMark val="none"/>
        <c:tickLblPos val="nextTo"/>
        <c:spPr>
          <a:noFill/>
          <a:ln>
            <a:noFill/>
          </a:ln>
          <a:effectLst/>
        </c:spPr>
        <c:txPr>
          <a:bodyPr rot="-60000000" vert="horz"/>
          <a:lstStyle/>
          <a:p>
            <a:pPr>
              <a:defRPr/>
            </a:pPr>
            <a:endParaRPr lang="en-US"/>
          </a:p>
        </c:txPr>
        <c:crossAx val="760342464"/>
        <c:crosses val="autoZero"/>
        <c:crossBetween val="between"/>
      </c:valAx>
      <c:spPr>
        <a:noFill/>
        <a:ln w="25400">
          <a:noFill/>
        </a:ln>
        <a:effectLst>
          <a:outerShdw blurRad="50800" dist="177800" dir="5400000" sx="5000" sy="5000" algn="ctr" rotWithShape="0">
            <a:srgbClr val="000000">
              <a:alpha val="43137"/>
            </a:srgbClr>
          </a:outerShdw>
        </a:effectLst>
      </c:spPr>
    </c:plotArea>
    <c:plotVisOnly val="1"/>
    <c:dispBlanksAs val="gap"/>
    <c:showDLblsOverMax val="0"/>
  </c:chart>
  <c:spPr>
    <a:noFill/>
    <a:ln>
      <a:noFill/>
    </a:ln>
    <a:effectLst/>
  </c:spPr>
  <c:txPr>
    <a:bodyPr/>
    <a:lstStyle/>
    <a:p>
      <a:pPr>
        <a:defRPr sz="1050">
          <a:latin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F4FB5CD-E24D-419B-8FC6-5D541676CEDB}" type="datetimeFigureOut">
              <a:rPr lang="en-US" smtClean="0"/>
              <a:t>7/7/2017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9E9E8B6-1995-450C-991E-2DBD5EDB3151}" type="slidenum">
              <a:rPr lang="en-US" smtClean="0"/>
              <a:t>‹#›</a:t>
            </a:fld>
            <a:endParaRPr lang="en-US"/>
          </a:p>
        </p:txBody>
      </p:sp>
    </p:spTree>
    <p:extLst>
      <p:ext uri="{BB962C8B-B14F-4D97-AF65-F5344CB8AC3E}">
        <p14:creationId xmlns:p14="http://schemas.microsoft.com/office/powerpoint/2010/main" val="39616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2A43C04-0534-9940-9A8F-7638E2A72E78}" type="datetimeFigureOut">
              <a:rPr lang="en-US" smtClean="0"/>
              <a:t>7/7/2017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A4890E-B323-3043-BB9B-50FD36C109A0}" type="slidenum">
              <a:rPr lang="en-US" smtClean="0"/>
              <a:t>‹#›</a:t>
            </a:fld>
            <a:endParaRPr lang="en-US"/>
          </a:p>
        </p:txBody>
      </p:sp>
    </p:spTree>
    <p:extLst>
      <p:ext uri="{BB962C8B-B14F-4D97-AF65-F5344CB8AC3E}">
        <p14:creationId xmlns:p14="http://schemas.microsoft.com/office/powerpoint/2010/main" val="175613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63608D-16BA-436E-8C3E-F8F0BB8B9EAE}" type="slidenum">
              <a:rPr lang="en-US" smtClean="0"/>
              <a:pPr/>
              <a:t>1</a:t>
            </a:fld>
            <a:endParaRPr lang="en-US" dirty="0"/>
          </a:p>
        </p:txBody>
      </p:sp>
    </p:spTree>
    <p:extLst>
      <p:ext uri="{BB962C8B-B14F-4D97-AF65-F5344CB8AC3E}">
        <p14:creationId xmlns:p14="http://schemas.microsoft.com/office/powerpoint/2010/main" val="101896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914"/>
              </a:spcBef>
            </a:pPr>
            <a:r>
              <a:rPr lang="en-US" b="0" dirty="0"/>
              <a:t>	</a:t>
            </a:r>
            <a:endParaRPr lang="en-US" dirty="0"/>
          </a:p>
          <a:p>
            <a:endParaRPr lang="en-US" dirty="0"/>
          </a:p>
        </p:txBody>
      </p:sp>
      <p:sp>
        <p:nvSpPr>
          <p:cNvPr id="4" name="Slide Number Placeholder 3"/>
          <p:cNvSpPr>
            <a:spLocks noGrp="1"/>
          </p:cNvSpPr>
          <p:nvPr>
            <p:ph type="sldNum" sz="quarter" idx="10"/>
          </p:nvPr>
        </p:nvSpPr>
        <p:spPr/>
        <p:txBody>
          <a:bodyPr/>
          <a:lstStyle/>
          <a:p>
            <a:fld id="{0FAF6C2B-D952-2E42-8548-521D726DCE9A}" type="slidenum">
              <a:rPr lang="en-US" smtClean="0"/>
              <a:pPr/>
              <a:t>11</a:t>
            </a:fld>
            <a:endParaRPr lang="en-US" dirty="0"/>
          </a:p>
        </p:txBody>
      </p:sp>
    </p:spTree>
    <p:extLst>
      <p:ext uri="{BB962C8B-B14F-4D97-AF65-F5344CB8AC3E}">
        <p14:creationId xmlns:p14="http://schemas.microsoft.com/office/powerpoint/2010/main" val="2632934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F6C2B-D952-2E42-8548-521D726DCE9A}" type="slidenum">
              <a:rPr lang="en-US" smtClean="0"/>
              <a:pPr/>
              <a:t>12</a:t>
            </a:fld>
            <a:endParaRPr lang="en-US" dirty="0"/>
          </a:p>
        </p:txBody>
      </p:sp>
    </p:spTree>
    <p:extLst>
      <p:ext uri="{BB962C8B-B14F-4D97-AF65-F5344CB8AC3E}">
        <p14:creationId xmlns:p14="http://schemas.microsoft.com/office/powerpoint/2010/main" val="558543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6E6458"/>
              </a:solidFill>
              <a:latin typeface="Arial"/>
              <a:ea typeface="Helvetica Neue" charset="0"/>
              <a:cs typeface="Arial"/>
            </a:endParaRPr>
          </a:p>
          <a:p>
            <a:endParaRPr lang="en-US" dirty="0"/>
          </a:p>
        </p:txBody>
      </p:sp>
      <p:sp>
        <p:nvSpPr>
          <p:cNvPr id="4" name="Slide Number Placeholder 3"/>
          <p:cNvSpPr>
            <a:spLocks noGrp="1"/>
          </p:cNvSpPr>
          <p:nvPr>
            <p:ph type="sldNum" sz="quarter" idx="10"/>
          </p:nvPr>
        </p:nvSpPr>
        <p:spPr/>
        <p:txBody>
          <a:bodyPr/>
          <a:lstStyle/>
          <a:p>
            <a:fld id="{0FAF6C2B-D952-2E42-8548-521D726DCE9A}" type="slidenum">
              <a:rPr lang="en-US" smtClean="0"/>
              <a:pPr/>
              <a:t>13</a:t>
            </a:fld>
            <a:endParaRPr lang="en-US" dirty="0"/>
          </a:p>
        </p:txBody>
      </p:sp>
    </p:spTree>
    <p:extLst>
      <p:ext uri="{BB962C8B-B14F-4D97-AF65-F5344CB8AC3E}">
        <p14:creationId xmlns:p14="http://schemas.microsoft.com/office/powerpoint/2010/main" val="2260991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4890E-B323-3043-BB9B-50FD36C109A0}" type="slidenum">
              <a:rPr lang="en-US" smtClean="0"/>
              <a:t>14</a:t>
            </a:fld>
            <a:endParaRPr lang="en-US"/>
          </a:p>
        </p:txBody>
      </p:sp>
    </p:spTree>
    <p:extLst>
      <p:ext uri="{BB962C8B-B14F-4D97-AF65-F5344CB8AC3E}">
        <p14:creationId xmlns:p14="http://schemas.microsoft.com/office/powerpoint/2010/main" val="362448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F6C2B-D952-2E42-8548-521D726DCE9A}" type="slidenum">
              <a:rPr lang="en-US" smtClean="0"/>
              <a:pPr/>
              <a:t>15</a:t>
            </a:fld>
            <a:endParaRPr lang="en-US" dirty="0"/>
          </a:p>
        </p:txBody>
      </p:sp>
    </p:spTree>
    <p:extLst>
      <p:ext uri="{BB962C8B-B14F-4D97-AF65-F5344CB8AC3E}">
        <p14:creationId xmlns:p14="http://schemas.microsoft.com/office/powerpoint/2010/main" val="242555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F6C2B-D952-2E42-8548-521D726DCE9A}" type="slidenum">
              <a:rPr lang="en-US" smtClean="0"/>
              <a:pPr/>
              <a:t>16</a:t>
            </a:fld>
            <a:endParaRPr lang="en-US" dirty="0"/>
          </a:p>
        </p:txBody>
      </p:sp>
    </p:spTree>
    <p:extLst>
      <p:ext uri="{BB962C8B-B14F-4D97-AF65-F5344CB8AC3E}">
        <p14:creationId xmlns:p14="http://schemas.microsoft.com/office/powerpoint/2010/main" val="11175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F6C2B-D952-2E42-8548-521D726DCE9A}" type="slidenum">
              <a:rPr lang="en-US" smtClean="0"/>
              <a:pPr/>
              <a:t>17</a:t>
            </a:fld>
            <a:endParaRPr lang="en-US" dirty="0"/>
          </a:p>
        </p:txBody>
      </p:sp>
    </p:spTree>
    <p:extLst>
      <p:ext uri="{BB962C8B-B14F-4D97-AF65-F5344CB8AC3E}">
        <p14:creationId xmlns:p14="http://schemas.microsoft.com/office/powerpoint/2010/main" val="3870495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4890E-B323-3043-BB9B-50FD36C109A0}" type="slidenum">
              <a:rPr lang="en-US" smtClean="0"/>
              <a:t>20</a:t>
            </a:fld>
            <a:endParaRPr lang="en-US"/>
          </a:p>
        </p:txBody>
      </p:sp>
    </p:spTree>
    <p:extLst>
      <p:ext uri="{BB962C8B-B14F-4D97-AF65-F5344CB8AC3E}">
        <p14:creationId xmlns:p14="http://schemas.microsoft.com/office/powerpoint/2010/main" val="1726183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F6C2B-D952-2E42-8548-521D726DCE9A}" type="slidenum">
              <a:rPr lang="en-US" smtClean="0"/>
              <a:pPr/>
              <a:t>21</a:t>
            </a:fld>
            <a:endParaRPr lang="en-US" dirty="0"/>
          </a:p>
        </p:txBody>
      </p:sp>
    </p:spTree>
    <p:extLst>
      <p:ext uri="{BB962C8B-B14F-4D97-AF65-F5344CB8AC3E}">
        <p14:creationId xmlns:p14="http://schemas.microsoft.com/office/powerpoint/2010/main" val="745697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63608D-16BA-436E-8C3E-F8F0BB8B9EAE}" type="slidenum">
              <a:rPr lang="en-US" smtClean="0"/>
              <a:pPr/>
              <a:t>22</a:t>
            </a:fld>
            <a:endParaRPr lang="en-US" dirty="0"/>
          </a:p>
        </p:txBody>
      </p:sp>
    </p:spTree>
    <p:extLst>
      <p:ext uri="{BB962C8B-B14F-4D97-AF65-F5344CB8AC3E}">
        <p14:creationId xmlns:p14="http://schemas.microsoft.com/office/powerpoint/2010/main" val="947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F6C2B-D952-2E42-8548-521D726DCE9A}" type="slidenum">
              <a:rPr lang="en-US" smtClean="0"/>
              <a:pPr/>
              <a:t>2</a:t>
            </a:fld>
            <a:endParaRPr lang="en-US" dirty="0"/>
          </a:p>
        </p:txBody>
      </p:sp>
    </p:spTree>
    <p:extLst>
      <p:ext uri="{BB962C8B-B14F-4D97-AF65-F5344CB8AC3E}">
        <p14:creationId xmlns:p14="http://schemas.microsoft.com/office/powerpoint/2010/main" val="399279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4890E-B323-3043-BB9B-50FD36C109A0}" type="slidenum">
              <a:rPr lang="en-US" smtClean="0"/>
              <a:t>3</a:t>
            </a:fld>
            <a:endParaRPr lang="en-US"/>
          </a:p>
        </p:txBody>
      </p:sp>
    </p:spTree>
    <p:extLst>
      <p:ext uri="{BB962C8B-B14F-4D97-AF65-F5344CB8AC3E}">
        <p14:creationId xmlns:p14="http://schemas.microsoft.com/office/powerpoint/2010/main" val="163381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4890E-B323-3043-BB9B-50FD36C109A0}" type="slidenum">
              <a:rPr lang="en-US" smtClean="0"/>
              <a:t>4</a:t>
            </a:fld>
            <a:endParaRPr lang="en-US"/>
          </a:p>
        </p:txBody>
      </p:sp>
    </p:spTree>
    <p:extLst>
      <p:ext uri="{BB962C8B-B14F-4D97-AF65-F5344CB8AC3E}">
        <p14:creationId xmlns:p14="http://schemas.microsoft.com/office/powerpoint/2010/main" val="287889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704850"/>
            <a:ext cx="6259513"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3608D-16BA-436E-8C3E-F8F0BB8B9EAE}" type="slidenum">
              <a:rPr lang="en-US" smtClean="0"/>
              <a:pPr/>
              <a:t>5</a:t>
            </a:fld>
            <a:endParaRPr lang="en-US" dirty="0"/>
          </a:p>
        </p:txBody>
      </p:sp>
    </p:spTree>
    <p:extLst>
      <p:ext uri="{BB962C8B-B14F-4D97-AF65-F5344CB8AC3E}">
        <p14:creationId xmlns:p14="http://schemas.microsoft.com/office/powerpoint/2010/main" val="2792290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AF6C2B-D952-2E42-8548-521D726DCE9A}" type="slidenum">
              <a:rPr lang="en-US" smtClean="0"/>
              <a:pPr/>
              <a:t>6</a:t>
            </a:fld>
            <a:endParaRPr lang="en-US" dirty="0"/>
          </a:p>
        </p:txBody>
      </p:sp>
    </p:spTree>
    <p:extLst>
      <p:ext uri="{BB962C8B-B14F-4D97-AF65-F5344CB8AC3E}">
        <p14:creationId xmlns:p14="http://schemas.microsoft.com/office/powerpoint/2010/main" val="1760248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F6C2B-D952-2E42-8548-521D726DCE9A}" type="slidenum">
              <a:rPr lang="en-US" smtClean="0"/>
              <a:pPr/>
              <a:t>7</a:t>
            </a:fld>
            <a:endParaRPr lang="en-US" dirty="0"/>
          </a:p>
        </p:txBody>
      </p:sp>
    </p:spTree>
    <p:extLst>
      <p:ext uri="{BB962C8B-B14F-4D97-AF65-F5344CB8AC3E}">
        <p14:creationId xmlns:p14="http://schemas.microsoft.com/office/powerpoint/2010/main" val="1438868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F6C2B-D952-2E42-8548-521D726DCE9A}" type="slidenum">
              <a:rPr lang="en-US" smtClean="0"/>
              <a:pPr/>
              <a:t>9</a:t>
            </a:fld>
            <a:endParaRPr lang="en-US" dirty="0"/>
          </a:p>
        </p:txBody>
      </p:sp>
    </p:spTree>
    <p:extLst>
      <p:ext uri="{BB962C8B-B14F-4D97-AF65-F5344CB8AC3E}">
        <p14:creationId xmlns:p14="http://schemas.microsoft.com/office/powerpoint/2010/main" val="26600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4890E-B323-3043-BB9B-50FD36C109A0}" type="slidenum">
              <a:rPr lang="en-US" smtClean="0"/>
              <a:t>10</a:t>
            </a:fld>
            <a:endParaRPr lang="en-US"/>
          </a:p>
        </p:txBody>
      </p:sp>
    </p:spTree>
    <p:extLst>
      <p:ext uri="{BB962C8B-B14F-4D97-AF65-F5344CB8AC3E}">
        <p14:creationId xmlns:p14="http://schemas.microsoft.com/office/powerpoint/2010/main" val="1940068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524000" y="1122362"/>
            <a:ext cx="5876544" cy="2479675"/>
          </a:xfrm>
          <a:prstGeom prst="rect">
            <a:avLst/>
          </a:prstGeom>
        </p:spPr>
        <p:txBody>
          <a:bodyPr anchor="ctr">
            <a:normAutofit/>
          </a:bodyPr>
          <a:lstStyle>
            <a:lvl1pPr algn="l">
              <a:lnSpc>
                <a:spcPts val="5500"/>
              </a:lnSpc>
              <a:defRPr sz="5500" b="0" i="0">
                <a:solidFill>
                  <a:schemeClr val="bg1"/>
                </a:solidFill>
                <a:latin typeface="Helvetica Neue Thin" charset="0"/>
                <a:ea typeface="Helvetica Neue Thin" charset="0"/>
                <a:cs typeface="Helvetica Neue Thin" charset="0"/>
              </a:defRPr>
            </a:lvl1pPr>
          </a:lstStyle>
          <a:p>
            <a:r>
              <a:rPr lang="en-US" dirty="0"/>
              <a:t>This is the title of</a:t>
            </a:r>
            <a:br>
              <a:rPr lang="en-US"/>
            </a:br>
            <a:r>
              <a:rPr lang="en-US"/>
              <a:t>the Presentation</a:t>
            </a:r>
            <a:endParaRPr lang="en-US" dirty="0"/>
          </a:p>
        </p:txBody>
      </p:sp>
      <p:sp>
        <p:nvSpPr>
          <p:cNvPr id="3" name="Subtitle 2"/>
          <p:cNvSpPr>
            <a:spLocks noGrp="1"/>
          </p:cNvSpPr>
          <p:nvPr>
            <p:ph type="subTitle" idx="1" hasCustomPrompt="1"/>
          </p:nvPr>
        </p:nvSpPr>
        <p:spPr>
          <a:xfrm>
            <a:off x="1524000" y="3602038"/>
            <a:ext cx="5876544" cy="1655762"/>
          </a:xfrm>
        </p:spPr>
        <p:txBody>
          <a:bodyPr/>
          <a:lstStyle>
            <a:lvl1pPr marL="0" indent="0" algn="l">
              <a:lnSpc>
                <a:spcPts val="2600"/>
              </a:lnSpc>
              <a:spcBef>
                <a:spcPts val="0"/>
              </a:spcBef>
              <a:buNone/>
              <a:defRPr sz="2400" b="0" i="0" baseline="0">
                <a:solidFill>
                  <a:srgbClr val="032849"/>
                </a:solidFill>
                <a:latin typeface="Helvetica Neue Thin" charset="0"/>
                <a:ea typeface="Helvetica Neue Thin" charset="0"/>
                <a:cs typeface="Helvetica Neue Thin"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a:t>
            </a:r>
          </a:p>
          <a:p>
            <a:r>
              <a:rPr lang="en-US" dirty="0"/>
              <a:t>Insert name and title</a:t>
            </a:r>
          </a:p>
          <a:p>
            <a:r>
              <a:rPr lang="en-US" dirty="0"/>
              <a:t>Insert name and title</a:t>
            </a:r>
          </a:p>
        </p:txBody>
      </p:sp>
    </p:spTree>
    <p:extLst>
      <p:ext uri="{BB962C8B-B14F-4D97-AF65-F5344CB8AC3E}">
        <p14:creationId xmlns:p14="http://schemas.microsoft.com/office/powerpoint/2010/main" val="66232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bg>
      <p:bgRef idx="1001">
        <a:schemeClr val="bg1"/>
      </p:bgRef>
    </p:bg>
    <p:spTree>
      <p:nvGrpSpPr>
        <p:cNvPr id="1" name=""/>
        <p:cNvGrpSpPr/>
        <p:nvPr/>
      </p:nvGrpSpPr>
      <p:grpSpPr>
        <a:xfrm>
          <a:off x="0" y="0"/>
          <a:ext cx="0" cy="0"/>
          <a:chOff x="0" y="0"/>
          <a:chExt cx="0" cy="0"/>
        </a:xfrm>
      </p:grpSpPr>
      <p:pic>
        <p:nvPicPr>
          <p:cNvPr id="9" name="Picture 8" descr="Picture1.jpg"/>
          <p:cNvPicPr>
            <a:picLocks noChangeAspect="1"/>
          </p:cNvPicPr>
          <p:nvPr userDrawn="1"/>
        </p:nvPicPr>
        <p:blipFill>
          <a:blip r:embed="rId2" cstate="print"/>
          <a:stretch>
            <a:fillRect/>
          </a:stretch>
        </p:blipFill>
        <p:spPr>
          <a:xfrm>
            <a:off x="0" y="0"/>
            <a:ext cx="12192000" cy="6858000"/>
          </a:xfrm>
          <a:prstGeom prst="rect">
            <a:avLst/>
          </a:prstGeom>
        </p:spPr>
      </p:pic>
      <p:sp>
        <p:nvSpPr>
          <p:cNvPr id="8" name="Content Placeholder 2"/>
          <p:cNvSpPr>
            <a:spLocks noGrp="1"/>
          </p:cNvSpPr>
          <p:nvPr>
            <p:ph idx="13"/>
          </p:nvPr>
        </p:nvSpPr>
        <p:spPr>
          <a:xfrm>
            <a:off x="600709" y="1115903"/>
            <a:ext cx="11143488" cy="402336"/>
          </a:xfrm>
          <a:prstGeom prst="rect">
            <a:avLst/>
          </a:prstGeom>
        </p:spPr>
        <p:txBody>
          <a:bodyPr lIns="91258" tIns="45630" rIns="91258" bIns="45630"/>
          <a:lstStyle>
            <a:lvl1pPr>
              <a:buClr>
                <a:schemeClr val="accent1"/>
              </a:buClr>
              <a:buSzPct val="120000"/>
              <a:buFontTx/>
              <a:buNone/>
              <a:defRPr sz="2000" b="1">
                <a:solidFill>
                  <a:schemeClr val="bg1"/>
                </a:solidFill>
                <a:latin typeface="Arial" pitchFamily="34" charset="0"/>
                <a:cs typeface="Arial" pitchFamily="34" charset="0"/>
              </a:defRPr>
            </a:lvl1pPr>
            <a:lvl2pPr>
              <a:buClr>
                <a:schemeClr val="accent2"/>
              </a:buClr>
              <a:buSzPct val="100000"/>
              <a:buFont typeface="Arial" pitchFamily="34" charset="0"/>
              <a:buChar char="–"/>
              <a:defRPr sz="1800">
                <a:latin typeface="Arial" pitchFamily="34" charset="0"/>
                <a:cs typeface="Arial" pitchFamily="34" charset="0"/>
              </a:defRPr>
            </a:lvl2pPr>
            <a:lvl3pPr>
              <a:buClr>
                <a:schemeClr val="accent2"/>
              </a:buClr>
              <a:buSzPct val="100000"/>
              <a:buFont typeface="Arial" pitchFamily="34" charset="0"/>
              <a:buChar char="•"/>
              <a:defRPr sz="1800">
                <a:latin typeface="Arial" pitchFamily="34" charset="0"/>
                <a:cs typeface="Arial" pitchFamily="34" charset="0"/>
              </a:defRPr>
            </a:lvl3pPr>
            <a:lvl4pPr>
              <a:buClr>
                <a:schemeClr val="accent2"/>
              </a:buClr>
              <a:buSzPct val="100000"/>
              <a:buFont typeface="Courier New" pitchFamily="49" charset="0"/>
              <a:buChar char="o"/>
              <a:defRPr sz="1600">
                <a:latin typeface="Arial" pitchFamily="34" charset="0"/>
                <a:cs typeface="Arial" pitchFamily="34" charset="0"/>
              </a:defRPr>
            </a:lvl4pPr>
            <a:lvl5pPr>
              <a:buClr>
                <a:schemeClr val="accent2"/>
              </a:buClr>
              <a:buSzPct val="100000"/>
              <a:buFont typeface="Wingdings" pitchFamily="2" charset="2"/>
              <a:buChar char="§"/>
              <a:defRPr sz="1600">
                <a:latin typeface="Arial" pitchFamily="34" charset="0"/>
                <a:cs typeface="Arial" pitchFamily="34" charset="0"/>
              </a:defRPr>
            </a:lvl5pPr>
          </a:lstStyle>
          <a:p>
            <a:pPr lvl="0"/>
            <a:r>
              <a:rPr lang="en-US" dirty="0"/>
              <a:t>Click to edit</a:t>
            </a:r>
          </a:p>
        </p:txBody>
      </p:sp>
      <p:sp>
        <p:nvSpPr>
          <p:cNvPr id="7" name="TextBox 6"/>
          <p:cNvSpPr txBox="1"/>
          <p:nvPr userDrawn="1"/>
        </p:nvSpPr>
        <p:spPr>
          <a:xfrm>
            <a:off x="594613" y="1117013"/>
            <a:ext cx="11155680" cy="400110"/>
          </a:xfrm>
          <a:prstGeom prst="rect">
            <a:avLst/>
          </a:prstGeom>
          <a:solidFill>
            <a:srgbClr val="69301F"/>
          </a:solidFill>
        </p:spPr>
        <p:txBody>
          <a:bodyPr wrap="square" lIns="91258" tIns="45630" rIns="91258" bIns="45630" rtlCol="0">
            <a:spAutoFit/>
          </a:bodyPr>
          <a:lstStyle/>
          <a:p>
            <a:endParaRPr lang="en-US" sz="2000" dirty="0">
              <a:solidFill>
                <a:schemeClr val="bg1"/>
              </a:solidFill>
            </a:endParaRPr>
          </a:p>
        </p:txBody>
      </p:sp>
      <p:sp>
        <p:nvSpPr>
          <p:cNvPr id="2" name="Title 1"/>
          <p:cNvSpPr>
            <a:spLocks noGrp="1"/>
          </p:cNvSpPr>
          <p:nvPr>
            <p:ph type="title"/>
          </p:nvPr>
        </p:nvSpPr>
        <p:spPr>
          <a:xfrm>
            <a:off x="608201" y="463580"/>
            <a:ext cx="11155680" cy="523973"/>
          </a:xfrm>
          <a:prstGeom prst="rect">
            <a:avLst/>
          </a:prstGeom>
        </p:spPr>
        <p:txBody>
          <a:bodyPr lIns="91258" tIns="45630" rIns="91258" bIns="45630"/>
          <a:lstStyle>
            <a:lvl1pPr algn="l">
              <a:defRPr sz="2600" b="1">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09603" y="1545355"/>
            <a:ext cx="11137901" cy="4525963"/>
          </a:xfrm>
          <a:prstGeom prst="rect">
            <a:avLst/>
          </a:prstGeom>
        </p:spPr>
        <p:txBody>
          <a:bodyPr lIns="91258" tIns="45630" rIns="91258" bIns="45630"/>
          <a:lstStyle>
            <a:lvl1pPr>
              <a:spcBef>
                <a:spcPts val="1200"/>
              </a:spcBef>
              <a:buClr>
                <a:schemeClr val="accent1"/>
              </a:buClr>
              <a:buSzPct val="120000"/>
              <a:buFont typeface="Wingdings" pitchFamily="2" charset="2"/>
              <a:buChar char="§"/>
              <a:defRPr sz="2000" b="1">
                <a:latin typeface="Arial" pitchFamily="34" charset="0"/>
                <a:cs typeface="Arial" pitchFamily="34" charset="0"/>
              </a:defRPr>
            </a:lvl1pPr>
            <a:lvl2pPr>
              <a:spcBef>
                <a:spcPts val="600"/>
              </a:spcBef>
              <a:buClr>
                <a:schemeClr val="accent2"/>
              </a:buClr>
              <a:buSzPct val="100000"/>
              <a:buFont typeface="Arial" pitchFamily="34" charset="0"/>
              <a:buChar char="–"/>
              <a:defRPr sz="1800">
                <a:latin typeface="Arial" pitchFamily="34" charset="0"/>
                <a:cs typeface="Arial" pitchFamily="34" charset="0"/>
              </a:defRPr>
            </a:lvl2pPr>
            <a:lvl3pPr>
              <a:spcBef>
                <a:spcPts val="600"/>
              </a:spcBef>
              <a:buClr>
                <a:schemeClr val="accent2"/>
              </a:buClr>
              <a:buSzPct val="100000"/>
              <a:buFont typeface="Arial" pitchFamily="34" charset="0"/>
              <a:buChar char="•"/>
              <a:defRPr sz="1800">
                <a:latin typeface="Arial" pitchFamily="34" charset="0"/>
                <a:cs typeface="Arial" pitchFamily="34" charset="0"/>
              </a:defRPr>
            </a:lvl3pPr>
            <a:lvl4pPr>
              <a:spcBef>
                <a:spcPts val="600"/>
              </a:spcBef>
              <a:buClr>
                <a:schemeClr val="accent2"/>
              </a:buClr>
              <a:buSzPct val="100000"/>
              <a:buFont typeface="Courier New" pitchFamily="49" charset="0"/>
              <a:buChar char="o"/>
              <a:defRPr sz="1600">
                <a:latin typeface="Arial" pitchFamily="34" charset="0"/>
                <a:cs typeface="Arial" pitchFamily="34" charset="0"/>
              </a:defRPr>
            </a:lvl4pPr>
            <a:lvl5pPr>
              <a:spcBef>
                <a:spcPts val="600"/>
              </a:spcBef>
              <a:buClr>
                <a:schemeClr val="accent2"/>
              </a:buClr>
              <a:buSzPct val="100000"/>
              <a:buFont typeface="Wingdings" pitchFamily="2" charset="2"/>
              <a:buChar cha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842612" y="6356351"/>
            <a:ext cx="506776" cy="365125"/>
          </a:xfrm>
          <a:prstGeom prst="rect">
            <a:avLst/>
          </a:prstGeom>
        </p:spPr>
        <p:txBody>
          <a:bodyPr lIns="91258" tIns="45630" rIns="91258" bIns="45630"/>
          <a:lstStyle>
            <a:lvl1pPr>
              <a:defRPr sz="1200">
                <a:latin typeface="Arial" pitchFamily="34" charset="0"/>
                <a:cs typeface="Arial" pitchFamily="34" charset="0"/>
              </a:defRPr>
            </a:lvl1pPr>
          </a:lstStyle>
          <a:p>
            <a:fld id="{83C9395C-8E1C-46BD-B8E7-4A4F9C75DBEB}" type="slidenum">
              <a:rPr lang="en-US" smtClean="0"/>
              <a:pPr/>
              <a:t>‹#›</a:t>
            </a:fld>
            <a:endParaRPr lang="en-US" dirty="0"/>
          </a:p>
        </p:txBody>
      </p:sp>
      <p:cxnSp>
        <p:nvCxnSpPr>
          <p:cNvPr id="10" name="Straight Connector 9"/>
          <p:cNvCxnSpPr/>
          <p:nvPr userDrawn="1"/>
        </p:nvCxnSpPr>
        <p:spPr>
          <a:xfrm>
            <a:off x="586614" y="6272784"/>
            <a:ext cx="11137900" cy="0"/>
          </a:xfrm>
          <a:prstGeom prst="line">
            <a:avLst/>
          </a:prstGeom>
          <a:ln w="158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86614" y="929640"/>
            <a:ext cx="11137900" cy="0"/>
          </a:xfrm>
          <a:prstGeom prst="line">
            <a:avLst/>
          </a:prstGeom>
          <a:ln w="158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81429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pic>
        <p:nvPicPr>
          <p:cNvPr id="10" name="Picture 9" descr="Picture1.jpg"/>
          <p:cNvPicPr>
            <a:picLocks noChangeAspect="1"/>
          </p:cNvPicPr>
          <p:nvPr userDrawn="1"/>
        </p:nvPicPr>
        <p:blipFill>
          <a:blip r:embed="rId2" cstate="print"/>
          <a:srcRect l="94377" t="-233" r="759" b="98670"/>
          <a:stretch>
            <a:fillRect/>
          </a:stretch>
        </p:blipFill>
        <p:spPr>
          <a:xfrm>
            <a:off x="11745597" y="-6299"/>
            <a:ext cx="446423" cy="40340"/>
          </a:xfrm>
          <a:prstGeom prst="rect">
            <a:avLst/>
          </a:prstGeom>
        </p:spPr>
      </p:pic>
      <p:pic>
        <p:nvPicPr>
          <p:cNvPr id="11" name="Picture 10" descr="Picture1.jpg"/>
          <p:cNvPicPr>
            <a:picLocks noChangeAspect="1"/>
          </p:cNvPicPr>
          <p:nvPr userDrawn="1"/>
        </p:nvPicPr>
        <p:blipFill>
          <a:blip r:embed="rId2" cstate="print"/>
          <a:srcRect l="802" t="287" b="98670"/>
          <a:stretch>
            <a:fillRect/>
          </a:stretch>
        </p:blipFill>
        <p:spPr>
          <a:xfrm>
            <a:off x="0" y="0"/>
            <a:ext cx="12179685" cy="72086"/>
          </a:xfrm>
          <a:prstGeom prst="rect">
            <a:avLst/>
          </a:prstGeom>
        </p:spPr>
      </p:pic>
      <p:pic>
        <p:nvPicPr>
          <p:cNvPr id="8" name="Picture 7" descr="Picture1.jpg"/>
          <p:cNvPicPr>
            <a:picLocks noChangeAspect="1"/>
          </p:cNvPicPr>
          <p:nvPr userDrawn="1"/>
        </p:nvPicPr>
        <p:blipFill>
          <a:blip r:embed="rId2" cstate="print"/>
          <a:stretch>
            <a:fillRect/>
          </a:stretch>
        </p:blipFill>
        <p:spPr>
          <a:xfrm>
            <a:off x="0" y="34271"/>
            <a:ext cx="12192000" cy="6858000"/>
          </a:xfrm>
          <a:prstGeom prst="rect">
            <a:avLst/>
          </a:prstGeom>
        </p:spPr>
      </p:pic>
      <p:sp>
        <p:nvSpPr>
          <p:cNvPr id="4" name="TextBox 3"/>
          <p:cNvSpPr txBox="1"/>
          <p:nvPr userDrawn="1"/>
        </p:nvSpPr>
        <p:spPr>
          <a:xfrm>
            <a:off x="582084" y="2816042"/>
            <a:ext cx="11163301" cy="1022314"/>
          </a:xfrm>
          <a:prstGeom prst="rect">
            <a:avLst/>
          </a:prstGeom>
          <a:solidFill>
            <a:srgbClr val="69301F"/>
          </a:solidFill>
        </p:spPr>
        <p:txBody>
          <a:bodyPr wrap="square" lIns="91258" tIns="45630" rIns="91258" bIns="45630" rtlCol="0">
            <a:noAutofit/>
          </a:bodyPr>
          <a:lstStyle/>
          <a:p>
            <a:endParaRPr lang="en-US" sz="1800" dirty="0"/>
          </a:p>
        </p:txBody>
      </p:sp>
      <p:sp>
        <p:nvSpPr>
          <p:cNvPr id="3" name="Subtitle 2"/>
          <p:cNvSpPr>
            <a:spLocks noGrp="1"/>
          </p:cNvSpPr>
          <p:nvPr>
            <p:ph type="subTitle" idx="1"/>
          </p:nvPr>
        </p:nvSpPr>
        <p:spPr>
          <a:xfrm>
            <a:off x="622300" y="3060497"/>
            <a:ext cx="8534400" cy="533400"/>
          </a:xfrm>
          <a:prstGeom prst="rect">
            <a:avLst/>
          </a:prstGeom>
        </p:spPr>
        <p:txBody>
          <a:bodyPr lIns="91258" tIns="45630" rIns="91258" bIns="45630">
            <a:normAutofit/>
          </a:bodyPr>
          <a:lstStyle>
            <a:lvl1pPr marL="0" indent="0" algn="l">
              <a:buNone/>
              <a:defRPr sz="2800" b="1">
                <a:solidFill>
                  <a:schemeClr val="bg1"/>
                </a:solidFill>
                <a:latin typeface="Arial" pitchFamily="34" charset="0"/>
                <a:cs typeface="Arial" pitchFamily="34" charset="0"/>
              </a:defRPr>
            </a:lvl1pPr>
            <a:lvl2pPr marL="456241" indent="0" algn="ctr">
              <a:buNone/>
              <a:defRPr>
                <a:solidFill>
                  <a:schemeClr val="tx1">
                    <a:tint val="75000"/>
                  </a:schemeClr>
                </a:solidFill>
              </a:defRPr>
            </a:lvl2pPr>
            <a:lvl3pPr marL="912476" indent="0" algn="ctr">
              <a:buNone/>
              <a:defRPr>
                <a:solidFill>
                  <a:schemeClr val="tx1">
                    <a:tint val="75000"/>
                  </a:schemeClr>
                </a:solidFill>
              </a:defRPr>
            </a:lvl3pPr>
            <a:lvl4pPr marL="1368717" indent="0" algn="ctr">
              <a:buNone/>
              <a:defRPr>
                <a:solidFill>
                  <a:schemeClr val="tx1">
                    <a:tint val="75000"/>
                  </a:schemeClr>
                </a:solidFill>
              </a:defRPr>
            </a:lvl4pPr>
            <a:lvl5pPr marL="1824954" indent="0" algn="ctr">
              <a:buNone/>
              <a:defRPr>
                <a:solidFill>
                  <a:schemeClr val="tx1">
                    <a:tint val="75000"/>
                  </a:schemeClr>
                </a:solidFill>
              </a:defRPr>
            </a:lvl5pPr>
            <a:lvl6pPr marL="2281194" indent="0" algn="ctr">
              <a:buNone/>
              <a:defRPr>
                <a:solidFill>
                  <a:schemeClr val="tx1">
                    <a:tint val="75000"/>
                  </a:schemeClr>
                </a:solidFill>
              </a:defRPr>
            </a:lvl6pPr>
            <a:lvl7pPr marL="2737431" indent="0" algn="ctr">
              <a:buNone/>
              <a:defRPr>
                <a:solidFill>
                  <a:schemeClr val="tx1">
                    <a:tint val="75000"/>
                  </a:schemeClr>
                </a:solidFill>
              </a:defRPr>
            </a:lvl7pPr>
            <a:lvl8pPr marL="3193672" indent="0" algn="ctr">
              <a:buNone/>
              <a:defRPr>
                <a:solidFill>
                  <a:schemeClr val="tx1">
                    <a:tint val="75000"/>
                  </a:schemeClr>
                </a:solidFill>
              </a:defRPr>
            </a:lvl8pPr>
            <a:lvl9pPr marL="3649908" indent="0" algn="ctr">
              <a:buNone/>
              <a:defRPr>
                <a:solidFill>
                  <a:schemeClr val="tx1">
                    <a:tint val="75000"/>
                  </a:schemeClr>
                </a:solidFill>
              </a:defRPr>
            </a:lvl9pPr>
          </a:lstStyle>
          <a:p>
            <a:r>
              <a:rPr lang="en-US" dirty="0"/>
              <a:t>Click to edit Master subtitle style</a:t>
            </a:r>
          </a:p>
        </p:txBody>
      </p:sp>
      <p:pic>
        <p:nvPicPr>
          <p:cNvPr id="9" name="Picture 8" descr="Picture1.jpg"/>
          <p:cNvPicPr>
            <a:picLocks noChangeAspect="1"/>
          </p:cNvPicPr>
          <p:nvPr userDrawn="1"/>
        </p:nvPicPr>
        <p:blipFill>
          <a:blip r:embed="rId3" cstate="print"/>
          <a:srcRect t="5718" b="93615"/>
          <a:stretch>
            <a:fillRect/>
          </a:stretch>
        </p:blipFill>
        <p:spPr>
          <a:xfrm rot="10800000">
            <a:off x="0" y="6420126"/>
            <a:ext cx="12192000" cy="45719"/>
          </a:xfrm>
          <a:prstGeom prst="rect">
            <a:avLst/>
          </a:prstGeom>
        </p:spPr>
      </p:pic>
    </p:spTree>
    <p:extLst>
      <p:ext uri="{BB962C8B-B14F-4D97-AF65-F5344CB8AC3E}">
        <p14:creationId xmlns:p14="http://schemas.microsoft.com/office/powerpoint/2010/main" val="1338938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Simple Foot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965824"/>
            <a:ext cx="12191999" cy="914399"/>
          </a:xfrm>
          <a:prstGeom prst="rect">
            <a:avLst/>
          </a:prstGeom>
        </p:spPr>
      </p:pic>
      <p:sp>
        <p:nvSpPr>
          <p:cNvPr id="2" name="Title 1"/>
          <p:cNvSpPr>
            <a:spLocks noGrp="1"/>
          </p:cNvSpPr>
          <p:nvPr>
            <p:ph type="title"/>
          </p:nvPr>
        </p:nvSpPr>
        <p:spPr>
          <a:xfrm>
            <a:off x="609600" y="428624"/>
            <a:ext cx="10972800" cy="5143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962774"/>
            <a:ext cx="2844800" cy="365125"/>
          </a:xfrm>
          <a:prstGeom prst="rect">
            <a:avLst/>
          </a:prstGeom>
        </p:spPr>
        <p:txBody>
          <a:bodyPr/>
          <a:lstStyle/>
          <a:p>
            <a:fld id="{937D6A5C-EDF4-4C01-82FB-0805716D646A}" type="datetime1">
              <a:rPr lang="en-US" smtClean="0"/>
              <a:pPr/>
              <a:t>7/7/2017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877E2-879B-42B0-80E0-3B12192A617B}" type="slidenum">
              <a:rPr lang="en-US" smtClean="0"/>
              <a:pPr/>
              <a:t>‹#›</a:t>
            </a:fld>
            <a:endParaRPr lang="en-US"/>
          </a:p>
        </p:txBody>
      </p:sp>
      <p:sp>
        <p:nvSpPr>
          <p:cNvPr id="7" name="Text Placeholder 8"/>
          <p:cNvSpPr>
            <a:spLocks noGrp="1"/>
          </p:cNvSpPr>
          <p:nvPr>
            <p:ph type="body" sz="quarter" idx="13"/>
          </p:nvPr>
        </p:nvSpPr>
        <p:spPr>
          <a:xfrm>
            <a:off x="609600" y="914401"/>
            <a:ext cx="10972800" cy="485775"/>
          </a:xfrm>
        </p:spPr>
        <p:txBody>
          <a:bodyPr/>
          <a:lstStyle>
            <a:lvl1pPr>
              <a:defRPr sz="2400">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108374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524000" y="1122362"/>
            <a:ext cx="5876544" cy="2479675"/>
          </a:xfrm>
          <a:prstGeom prst="rect">
            <a:avLst/>
          </a:prstGeom>
        </p:spPr>
        <p:txBody>
          <a:bodyPr anchor="ctr">
            <a:normAutofit/>
          </a:bodyPr>
          <a:lstStyle>
            <a:lvl1pPr algn="l">
              <a:lnSpc>
                <a:spcPts val="5500"/>
              </a:lnSpc>
              <a:defRPr sz="5500" b="0" i="0">
                <a:solidFill>
                  <a:schemeClr val="bg1"/>
                </a:solidFill>
                <a:latin typeface="Helvetica Neue Thin" charset="0"/>
                <a:ea typeface="Helvetica Neue Thin" charset="0"/>
                <a:cs typeface="Helvetica Neue Thin" charset="0"/>
              </a:defRPr>
            </a:lvl1pPr>
          </a:lstStyle>
          <a:p>
            <a:r>
              <a:rPr lang="en-US" dirty="0"/>
              <a:t>This is the title of</a:t>
            </a:r>
            <a:br>
              <a:rPr lang="en-US"/>
            </a:br>
            <a:r>
              <a:rPr lang="en-US"/>
              <a:t>the Presentation</a:t>
            </a:r>
            <a:endParaRPr lang="en-US" dirty="0"/>
          </a:p>
        </p:txBody>
      </p:sp>
      <p:sp>
        <p:nvSpPr>
          <p:cNvPr id="3" name="Subtitle 2"/>
          <p:cNvSpPr>
            <a:spLocks noGrp="1"/>
          </p:cNvSpPr>
          <p:nvPr>
            <p:ph type="subTitle" idx="1" hasCustomPrompt="1"/>
          </p:nvPr>
        </p:nvSpPr>
        <p:spPr>
          <a:xfrm>
            <a:off x="1524000" y="3602038"/>
            <a:ext cx="5876544" cy="1655762"/>
          </a:xfrm>
        </p:spPr>
        <p:txBody>
          <a:bodyPr/>
          <a:lstStyle>
            <a:lvl1pPr marL="0" indent="0" algn="l">
              <a:lnSpc>
                <a:spcPts val="2600"/>
              </a:lnSpc>
              <a:spcBef>
                <a:spcPts val="0"/>
              </a:spcBef>
              <a:buNone/>
              <a:defRPr sz="2400" b="0" i="0" baseline="0">
                <a:solidFill>
                  <a:srgbClr val="032849"/>
                </a:solidFill>
                <a:latin typeface="Helvetica Neue Thin" charset="0"/>
                <a:ea typeface="Helvetica Neue Thin" charset="0"/>
                <a:cs typeface="Helvetica Neue Thin"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a:t>
            </a:r>
          </a:p>
          <a:p>
            <a:r>
              <a:rPr lang="en-US" dirty="0"/>
              <a:t>Insert name and title</a:t>
            </a:r>
          </a:p>
          <a:p>
            <a:r>
              <a:rPr lang="en-US" dirty="0"/>
              <a:t>Insert name and title</a:t>
            </a:r>
          </a:p>
        </p:txBody>
      </p:sp>
    </p:spTree>
    <p:extLst>
      <p:ext uri="{BB962C8B-B14F-4D97-AF65-F5344CB8AC3E}">
        <p14:creationId xmlns:p14="http://schemas.microsoft.com/office/powerpoint/2010/main" val="1437787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1850" y="1709738"/>
            <a:ext cx="6532118" cy="2287587"/>
          </a:xfrm>
          <a:prstGeom prst="rect">
            <a:avLst/>
          </a:prstGeom>
        </p:spPr>
        <p:txBody>
          <a:bodyPr anchor="ctr">
            <a:normAutofit/>
          </a:bodyPr>
          <a:lstStyle>
            <a:lvl1pPr>
              <a:defRPr sz="4000" b="0" i="0" baseline="0">
                <a:solidFill>
                  <a:srgbClr val="032849"/>
                </a:solidFill>
                <a:latin typeface="Helvetica Neue Thin" charset="0"/>
                <a:ea typeface="Helvetica Neue Thin" charset="0"/>
                <a:cs typeface="Helvetica Neue Thin" charset="0"/>
              </a:defRPr>
            </a:lvl1pPr>
          </a:lstStyle>
          <a:p>
            <a:r>
              <a:rPr lang="en-US" dirty="0"/>
              <a:t>Insert New </a:t>
            </a:r>
            <a:br>
              <a:rPr lang="en-US" dirty="0"/>
            </a:br>
            <a:r>
              <a:rPr lang="en-US" dirty="0"/>
              <a:t>Section Title Here</a:t>
            </a:r>
          </a:p>
        </p:txBody>
      </p:sp>
      <p:sp>
        <p:nvSpPr>
          <p:cNvPr id="5" name="Text Placeholder 4"/>
          <p:cNvSpPr>
            <a:spLocks noGrp="1"/>
          </p:cNvSpPr>
          <p:nvPr>
            <p:ph type="body" sz="quarter" idx="10" hasCustomPrompt="1"/>
          </p:nvPr>
        </p:nvSpPr>
        <p:spPr>
          <a:xfrm>
            <a:off x="831851" y="3997325"/>
            <a:ext cx="6532118" cy="1064869"/>
          </a:xfrm>
        </p:spPr>
        <p:txBody>
          <a:bodyPr>
            <a:normAutofit/>
          </a:bodyPr>
          <a:lstStyle>
            <a:lvl1pPr marL="0" indent="0">
              <a:buFontTx/>
              <a:buNone/>
              <a:defRPr sz="1800" baseline="0">
                <a:solidFill>
                  <a:srgbClr val="FFFFFF"/>
                </a:solidFill>
              </a:defRPr>
            </a:lvl1pPr>
            <a:lvl2pPr marL="230188" indent="0">
              <a:buFontTx/>
              <a:buNone/>
              <a:defRPr/>
            </a:lvl2pPr>
            <a:lvl3pPr marL="590550" indent="0">
              <a:buFontTx/>
              <a:buNone/>
              <a:defRPr/>
            </a:lvl3pPr>
            <a:lvl4pPr marL="850900" indent="0">
              <a:buFontTx/>
              <a:buNone/>
              <a:defRPr/>
            </a:lvl4pPr>
            <a:lvl5pPr marL="1125537" indent="0">
              <a:buFontTx/>
              <a:buNone/>
              <a:defRPr/>
            </a:lvl5pPr>
          </a:lstStyle>
          <a:p>
            <a:pPr lvl="0"/>
            <a:r>
              <a:rPr lang="en-US" dirty="0"/>
              <a:t>Click to enter sub title or text</a:t>
            </a:r>
          </a:p>
        </p:txBody>
      </p:sp>
    </p:spTree>
    <p:extLst>
      <p:ext uri="{BB962C8B-B14F-4D97-AF65-F5344CB8AC3E}">
        <p14:creationId xmlns:p14="http://schemas.microsoft.com/office/powerpoint/2010/main" val="1412146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hasCustomPrompt="1"/>
          </p:nvPr>
        </p:nvSpPr>
        <p:spPr>
          <a:xfrm>
            <a:off x="1524000" y="3036427"/>
            <a:ext cx="5876544" cy="1655762"/>
          </a:xfrm>
        </p:spPr>
        <p:txBody>
          <a:bodyPr/>
          <a:lstStyle>
            <a:lvl1pPr marL="0" indent="0" algn="l">
              <a:lnSpc>
                <a:spcPts val="2600"/>
              </a:lnSpc>
              <a:spcBef>
                <a:spcPts val="0"/>
              </a:spcBef>
              <a:buNone/>
              <a:defRPr sz="2400" b="0" i="0" baseline="0">
                <a:solidFill>
                  <a:srgbClr val="032849"/>
                </a:solidFill>
                <a:latin typeface="Helvetica Neue Thin" charset="0"/>
                <a:ea typeface="Helvetica Neue Thin" charset="0"/>
                <a:cs typeface="Helvetica Neue Thin"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presenter(s) name(s)</a:t>
            </a:r>
            <a:br>
              <a:rPr lang="en-US" dirty="0"/>
            </a:br>
            <a:r>
              <a:rPr lang="en-US" dirty="0"/>
              <a:t>and contact information</a:t>
            </a:r>
          </a:p>
        </p:txBody>
      </p:sp>
      <p:sp>
        <p:nvSpPr>
          <p:cNvPr id="8" name="Title 1"/>
          <p:cNvSpPr txBox="1">
            <a:spLocks/>
          </p:cNvSpPr>
          <p:nvPr userDrawn="1"/>
        </p:nvSpPr>
        <p:spPr>
          <a:xfrm>
            <a:off x="1524000" y="1214438"/>
            <a:ext cx="5876544" cy="2387600"/>
          </a:xfrm>
          <a:prstGeom prst="rect">
            <a:avLst/>
          </a:prstGeom>
        </p:spPr>
        <p:txBody>
          <a:bodyPr anchor="ctr">
            <a:normAutofit/>
          </a:bodyPr>
          <a:lstStyle>
            <a:lvl1pPr algn="l" defTabSz="914400" rtl="0" eaLnBrk="1" latinLnBrk="0" hangingPunct="1">
              <a:lnSpc>
                <a:spcPts val="5500"/>
              </a:lnSpc>
              <a:spcBef>
                <a:spcPct val="0"/>
              </a:spcBef>
              <a:buNone/>
              <a:defRPr sz="5500" b="0" i="0" kern="1200">
                <a:solidFill>
                  <a:schemeClr val="bg1"/>
                </a:solidFill>
                <a:latin typeface="Helvetica Neue Thin" charset="0"/>
                <a:ea typeface="Helvetica Neue Thin" charset="0"/>
                <a:cs typeface="Helvetica Neue Thin" charset="0"/>
              </a:defRPr>
            </a:lvl1pPr>
          </a:lstStyle>
          <a:p>
            <a:r>
              <a:rPr lang="en-US" dirty="0"/>
              <a:t>Thank you!</a:t>
            </a:r>
          </a:p>
        </p:txBody>
      </p:sp>
    </p:spTree>
    <p:extLst>
      <p:ext uri="{BB962C8B-B14F-4D97-AF65-F5344CB8AC3E}">
        <p14:creationId xmlns:p14="http://schemas.microsoft.com/office/powerpoint/2010/main" val="2108946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199" y="762000"/>
            <a:ext cx="10515600" cy="304800"/>
          </a:xfrm>
          <a:prstGeom prst="rect">
            <a:avLst/>
          </a:prstGeom>
        </p:spPr>
        <p:txBody>
          <a:bodyPr/>
          <a:lstStyle>
            <a:lvl1pPr>
              <a:defRPr baseline="0">
                <a:solidFill>
                  <a:srgbClr val="00B0F0"/>
                </a:solidFill>
              </a:defRPr>
            </a:lvl1pPr>
          </a:lstStyle>
          <a:p>
            <a:r>
              <a:rPr lang="en-US" dirty="0"/>
              <a:t>Insert Section Title</a:t>
            </a:r>
          </a:p>
        </p:txBody>
      </p:sp>
      <p:sp>
        <p:nvSpPr>
          <p:cNvPr id="3" name="Content Placeholder 2"/>
          <p:cNvSpPr>
            <a:spLocks noGrp="1"/>
          </p:cNvSpPr>
          <p:nvPr>
            <p:ph idx="1"/>
          </p:nvPr>
        </p:nvSpPr>
        <p:spPr>
          <a:xfrm>
            <a:off x="838200" y="1632233"/>
            <a:ext cx="10515600" cy="4544730"/>
          </a:xfrm>
        </p:spPr>
        <p:txBody>
          <a:bodyPr/>
          <a:lstStyle>
            <a:lvl1pPr>
              <a:lnSpc>
                <a:spcPts val="2800"/>
              </a:lnSpc>
              <a:spcAft>
                <a:spcPts val="1000"/>
              </a:spcAft>
              <a:defRPr/>
            </a:lvl1pPr>
            <a:lvl2pPr>
              <a:lnSpc>
                <a:spcPts val="2800"/>
              </a:lnSpc>
              <a:spcAft>
                <a:spcPts val="1000"/>
              </a:spcAft>
              <a:defRPr/>
            </a:lvl2pPr>
            <a:lvl3pPr>
              <a:lnSpc>
                <a:spcPts val="2800"/>
              </a:lnSpc>
              <a:spcAft>
                <a:spcPts val="1000"/>
              </a:spcAft>
              <a:defRPr/>
            </a:lvl3pPr>
            <a:lvl4pPr>
              <a:lnSpc>
                <a:spcPts val="2800"/>
              </a:lnSpc>
              <a:spcAft>
                <a:spcPts val="1000"/>
              </a:spcAft>
              <a:defRPr/>
            </a:lvl4pPr>
            <a:lvl5pPr>
              <a:lnSpc>
                <a:spcPts val="2800"/>
              </a:lnSpc>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4"/>
          </p:nvPr>
        </p:nvSpPr>
        <p:spPr/>
        <p:txBody>
          <a:bodyPr/>
          <a:lstStyle/>
          <a:p>
            <a:endParaRPr lang="en-US" dirty="0"/>
          </a:p>
        </p:txBody>
      </p:sp>
      <p:sp>
        <p:nvSpPr>
          <p:cNvPr id="7" name="Slide Number Placeholder 6"/>
          <p:cNvSpPr>
            <a:spLocks noGrp="1"/>
          </p:cNvSpPr>
          <p:nvPr>
            <p:ph type="sldNum" sz="quarter" idx="15"/>
          </p:nvPr>
        </p:nvSpPr>
        <p:spPr/>
        <p:txBody>
          <a:bodyPr/>
          <a:lstStyle/>
          <a:p>
            <a:fld id="{1111E7FE-0B08-1A4E-BCB7-CAD03B58E051}" type="slidenum">
              <a:rPr lang="en-US" smtClean="0"/>
              <a:pPr/>
              <a:t>‹#›</a:t>
            </a:fld>
            <a:endParaRPr lang="en-US"/>
          </a:p>
        </p:txBody>
      </p:sp>
      <p:sp>
        <p:nvSpPr>
          <p:cNvPr id="10" name="Text Placeholder 11"/>
          <p:cNvSpPr>
            <a:spLocks noGrp="1"/>
          </p:cNvSpPr>
          <p:nvPr>
            <p:ph type="body" sz="quarter" idx="16" hasCustomPrompt="1"/>
          </p:nvPr>
        </p:nvSpPr>
        <p:spPr>
          <a:xfrm>
            <a:off x="838198" y="1105041"/>
            <a:ext cx="10515601" cy="488950"/>
          </a:xfrm>
        </p:spPr>
        <p:txBody>
          <a:bodyPr/>
          <a:lstStyle>
            <a:lvl1pPr marL="0" indent="0">
              <a:buFontTx/>
              <a:buNone/>
              <a:defRPr baseline="0">
                <a:ln>
                  <a:noFill/>
                </a:ln>
                <a:solidFill>
                  <a:srgbClr val="002060"/>
                </a:solidFill>
                <a:latin typeface="Helvetica Neue Medium" charset="0"/>
              </a:defRPr>
            </a:lvl1pPr>
          </a:lstStyle>
          <a:p>
            <a:pPr lvl="0"/>
            <a:r>
              <a:rPr lang="en-US" dirty="0"/>
              <a:t>Insert Slide Title</a:t>
            </a:r>
          </a:p>
        </p:txBody>
      </p:sp>
    </p:spTree>
    <p:extLst>
      <p:ext uri="{BB962C8B-B14F-4D97-AF65-F5344CB8AC3E}">
        <p14:creationId xmlns:p14="http://schemas.microsoft.com/office/powerpoint/2010/main" val="850920918"/>
      </p:ext>
    </p:extLst>
  </p:cSld>
  <p:clrMapOvr>
    <a:masterClrMapping/>
  </p:clrMapOvr>
  <p:extLst mod="1">
    <p:ext uri="{DCECCB84-F9BA-43D5-87BE-67443E8EF086}">
      <p15:sldGuideLst xmlns:p15="http://schemas.microsoft.com/office/powerpoint/2012/main">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32233"/>
            <a:ext cx="5181600" cy="4544730"/>
          </a:xfrm>
        </p:spPr>
        <p:txBody>
          <a:bodyPr/>
          <a:lstStyle>
            <a:lvl1pPr>
              <a:spcAft>
                <a:spcPts val="1000"/>
              </a:spcAft>
              <a:defRPr/>
            </a:lvl1pPr>
            <a:lvl2pPr>
              <a:spcAft>
                <a:spcPts val="1000"/>
              </a:spcAft>
              <a:defRPr/>
            </a:lvl2pPr>
            <a:lvl3pPr>
              <a:spcAft>
                <a:spcPts val="1000"/>
              </a:spcAft>
              <a:defRPr/>
            </a:lvl3pPr>
            <a:lvl4pPr>
              <a:spcAft>
                <a:spcPts val="1000"/>
              </a:spcAft>
              <a:defRPr/>
            </a:lvl4pPr>
            <a:lvl5pPr>
              <a:spcAft>
                <a:spcPts val="10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2234"/>
            <a:ext cx="5181600" cy="4544730"/>
          </a:xfrm>
        </p:spPr>
        <p:txBody>
          <a:bodyPr/>
          <a:lstStyle>
            <a:lvl1pPr>
              <a:spcAft>
                <a:spcPts val="1000"/>
              </a:spcAft>
              <a:defRPr/>
            </a:lvl1pPr>
            <a:lvl2pPr>
              <a:spcAft>
                <a:spcPts val="1000"/>
              </a:spcAft>
              <a:defRPr/>
            </a:lvl2pPr>
            <a:lvl3pPr>
              <a:spcAft>
                <a:spcPts val="1000"/>
              </a:spcAft>
              <a:defRPr/>
            </a:lvl3pPr>
            <a:lvl4pPr>
              <a:spcAft>
                <a:spcPts val="1000"/>
              </a:spcAft>
              <a:defRPr/>
            </a:lvl4pPr>
            <a:lvl5pPr>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11E7FE-0B08-1A4E-BCB7-CAD03B58E051}" type="slidenum">
              <a:rPr lang="en-US" smtClean="0"/>
              <a:pPr/>
              <a:t>‹#›</a:t>
            </a:fld>
            <a:endParaRPr lang="en-US"/>
          </a:p>
        </p:txBody>
      </p:sp>
      <p:sp>
        <p:nvSpPr>
          <p:cNvPr id="11" name="Title 1"/>
          <p:cNvSpPr>
            <a:spLocks noGrp="1"/>
          </p:cNvSpPr>
          <p:nvPr>
            <p:ph type="title" hasCustomPrompt="1"/>
          </p:nvPr>
        </p:nvSpPr>
        <p:spPr>
          <a:xfrm>
            <a:off x="838200" y="762001"/>
            <a:ext cx="10515600" cy="304800"/>
          </a:xfrm>
          <a:prstGeom prst="rect">
            <a:avLst/>
          </a:prstGeom>
        </p:spPr>
        <p:txBody>
          <a:bodyPr/>
          <a:lstStyle>
            <a:lvl1pPr>
              <a:defRPr baseline="0">
                <a:solidFill>
                  <a:srgbClr val="00B0F0"/>
                </a:solidFill>
              </a:defRPr>
            </a:lvl1pPr>
          </a:lstStyle>
          <a:p>
            <a:r>
              <a:rPr lang="en-US" dirty="0"/>
              <a:t>Insert Section Title</a:t>
            </a:r>
          </a:p>
        </p:txBody>
      </p:sp>
      <p:sp>
        <p:nvSpPr>
          <p:cNvPr id="8" name="Text Placeholder 11"/>
          <p:cNvSpPr>
            <a:spLocks noGrp="1"/>
          </p:cNvSpPr>
          <p:nvPr>
            <p:ph type="body" sz="quarter" idx="16" hasCustomPrompt="1"/>
          </p:nvPr>
        </p:nvSpPr>
        <p:spPr>
          <a:xfrm>
            <a:off x="838198" y="1105041"/>
            <a:ext cx="10515601" cy="488950"/>
          </a:xfrm>
        </p:spPr>
        <p:txBody>
          <a:bodyPr/>
          <a:lstStyle>
            <a:lvl1pPr marL="0" indent="0">
              <a:buFontTx/>
              <a:buNone/>
              <a:defRPr baseline="0">
                <a:ln>
                  <a:noFill/>
                </a:ln>
                <a:solidFill>
                  <a:srgbClr val="002060"/>
                </a:solidFill>
                <a:latin typeface="Helvetica Neue Medium" charset="0"/>
              </a:defRPr>
            </a:lvl1pPr>
          </a:lstStyle>
          <a:p>
            <a:pPr lvl="0"/>
            <a:r>
              <a:rPr lang="en-US" dirty="0"/>
              <a:t>Insert Slide Title</a:t>
            </a:r>
          </a:p>
        </p:txBody>
      </p:sp>
    </p:spTree>
    <p:extLst>
      <p:ext uri="{BB962C8B-B14F-4D97-AF65-F5344CB8AC3E}">
        <p14:creationId xmlns:p14="http://schemas.microsoft.com/office/powerpoint/2010/main" val="1334263453"/>
      </p:ext>
    </p:extLst>
  </p:cSld>
  <p:clrMapOvr>
    <a:masterClrMapping/>
  </p:clrMapOvr>
  <p:extLst mod="1">
    <p:ext uri="{DCECCB84-F9BA-43D5-87BE-67443E8EF086}">
      <p15:sldGuideLst xmlns:p15="http://schemas.microsoft.com/office/powerpoint/2012/main">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762000"/>
            <a:ext cx="10515600" cy="304800"/>
          </a:xfrm>
          <a:prstGeom prst="rect">
            <a:avLst/>
          </a:prstGeom>
        </p:spPr>
        <p:txBody>
          <a:bodyPr/>
          <a:lstStyle>
            <a:lvl1pPr>
              <a:defRPr baseline="0">
                <a:solidFill>
                  <a:srgbClr val="00B0F0"/>
                </a:solidFill>
              </a:defRPr>
            </a:lvl1pPr>
          </a:lstStyle>
          <a:p>
            <a:r>
              <a:rPr lang="en-US" dirty="0"/>
              <a:t>Insert Section Title</a:t>
            </a:r>
          </a:p>
        </p:txBody>
      </p:sp>
      <p:sp>
        <p:nvSpPr>
          <p:cNvPr id="2" name="Footer Placeholder 1"/>
          <p:cNvSpPr>
            <a:spLocks noGrp="1"/>
          </p:cNvSpPr>
          <p:nvPr>
            <p:ph type="ftr" sz="quarter" idx="15"/>
          </p:nvPr>
        </p:nvSpPr>
        <p:spPr/>
        <p:txBody>
          <a:bodyPr/>
          <a:lstStyle/>
          <a:p>
            <a:endParaRPr lang="en-US" dirty="0"/>
          </a:p>
        </p:txBody>
      </p:sp>
      <p:sp>
        <p:nvSpPr>
          <p:cNvPr id="3" name="Slide Number Placeholder 2"/>
          <p:cNvSpPr>
            <a:spLocks noGrp="1"/>
          </p:cNvSpPr>
          <p:nvPr>
            <p:ph type="sldNum" sz="quarter" idx="16"/>
          </p:nvPr>
        </p:nvSpPr>
        <p:spPr/>
        <p:txBody>
          <a:bodyPr/>
          <a:lstStyle/>
          <a:p>
            <a:fld id="{1111E7FE-0B08-1A4E-BCB7-CAD03B58E051}" type="slidenum">
              <a:rPr lang="en-US" smtClean="0"/>
              <a:pPr/>
              <a:t>‹#›</a:t>
            </a:fld>
            <a:endParaRPr lang="en-US"/>
          </a:p>
        </p:txBody>
      </p:sp>
      <p:sp>
        <p:nvSpPr>
          <p:cNvPr id="8" name="Text Placeholder 11"/>
          <p:cNvSpPr>
            <a:spLocks noGrp="1"/>
          </p:cNvSpPr>
          <p:nvPr>
            <p:ph type="body" sz="quarter" idx="17" hasCustomPrompt="1"/>
          </p:nvPr>
        </p:nvSpPr>
        <p:spPr>
          <a:xfrm>
            <a:off x="838198" y="1105041"/>
            <a:ext cx="10515601" cy="488950"/>
          </a:xfrm>
        </p:spPr>
        <p:txBody>
          <a:bodyPr/>
          <a:lstStyle>
            <a:lvl1pPr marL="0" indent="0">
              <a:buFontTx/>
              <a:buNone/>
              <a:defRPr baseline="0">
                <a:ln>
                  <a:noFill/>
                </a:ln>
                <a:solidFill>
                  <a:srgbClr val="002060"/>
                </a:solidFill>
                <a:latin typeface="Helvetica Neue Medium" charset="0"/>
              </a:defRPr>
            </a:lvl1pPr>
          </a:lstStyle>
          <a:p>
            <a:pPr lvl="0"/>
            <a:r>
              <a:rPr lang="en-US" dirty="0"/>
              <a:t>Insert Slide Title</a:t>
            </a:r>
          </a:p>
        </p:txBody>
      </p:sp>
    </p:spTree>
    <p:extLst>
      <p:ext uri="{BB962C8B-B14F-4D97-AF65-F5344CB8AC3E}">
        <p14:creationId xmlns:p14="http://schemas.microsoft.com/office/powerpoint/2010/main" val="941612597"/>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bg>
      <p:bgRef idx="1001">
        <a:schemeClr val="bg1"/>
      </p:bgRef>
    </p:bg>
    <p:spTree>
      <p:nvGrpSpPr>
        <p:cNvPr id="1" name=""/>
        <p:cNvGrpSpPr/>
        <p:nvPr/>
      </p:nvGrpSpPr>
      <p:grpSpPr>
        <a:xfrm>
          <a:off x="0" y="0"/>
          <a:ext cx="0" cy="0"/>
          <a:chOff x="0" y="0"/>
          <a:chExt cx="0" cy="0"/>
        </a:xfrm>
      </p:grpSpPr>
      <p:pic>
        <p:nvPicPr>
          <p:cNvPr id="14" name="Picture 13" descr="Picture1.jpg"/>
          <p:cNvPicPr>
            <a:picLocks noChangeAspect="1"/>
          </p:cNvPicPr>
          <p:nvPr userDrawn="1"/>
        </p:nvPicPr>
        <p:blipFill>
          <a:blip r:embed="rId2" cstate="print"/>
          <a:srcRect l="94377" t="-233" r="759" b="98670"/>
          <a:stretch>
            <a:fillRect/>
          </a:stretch>
        </p:blipFill>
        <p:spPr>
          <a:xfrm>
            <a:off x="11745602" y="-6299"/>
            <a:ext cx="446423" cy="40340"/>
          </a:xfrm>
          <a:prstGeom prst="rect">
            <a:avLst/>
          </a:prstGeom>
        </p:spPr>
      </p:pic>
      <p:pic>
        <p:nvPicPr>
          <p:cNvPr id="15" name="Picture 14" descr="Picture1.jpg"/>
          <p:cNvPicPr>
            <a:picLocks noChangeAspect="1"/>
          </p:cNvPicPr>
          <p:nvPr userDrawn="1"/>
        </p:nvPicPr>
        <p:blipFill>
          <a:blip r:embed="rId2" cstate="print"/>
          <a:srcRect l="802" t="287" b="98670"/>
          <a:stretch>
            <a:fillRect/>
          </a:stretch>
        </p:blipFill>
        <p:spPr>
          <a:xfrm>
            <a:off x="0" y="0"/>
            <a:ext cx="12179685" cy="72086"/>
          </a:xfrm>
          <a:prstGeom prst="rect">
            <a:avLst/>
          </a:prstGeom>
        </p:spPr>
      </p:pic>
      <p:pic>
        <p:nvPicPr>
          <p:cNvPr id="9" name="Picture 8" descr="Picture1.jpg"/>
          <p:cNvPicPr>
            <a:picLocks noChangeAspect="1"/>
          </p:cNvPicPr>
          <p:nvPr userDrawn="1"/>
        </p:nvPicPr>
        <p:blipFill>
          <a:blip r:embed="rId2" cstate="print"/>
          <a:stretch>
            <a:fillRect/>
          </a:stretch>
        </p:blipFill>
        <p:spPr>
          <a:xfrm>
            <a:off x="0" y="26894"/>
            <a:ext cx="12192000" cy="6858000"/>
          </a:xfrm>
          <a:prstGeom prst="rect">
            <a:avLst/>
          </a:prstGeom>
        </p:spPr>
      </p:pic>
      <p:sp>
        <p:nvSpPr>
          <p:cNvPr id="8" name="Content Placeholder 2"/>
          <p:cNvSpPr>
            <a:spLocks noGrp="1"/>
          </p:cNvSpPr>
          <p:nvPr>
            <p:ph idx="13"/>
          </p:nvPr>
        </p:nvSpPr>
        <p:spPr>
          <a:xfrm>
            <a:off x="600709" y="1115903"/>
            <a:ext cx="11143488" cy="402336"/>
          </a:xfrm>
          <a:prstGeom prst="rect">
            <a:avLst/>
          </a:prstGeom>
        </p:spPr>
        <p:txBody>
          <a:bodyPr lIns="91216" tIns="45609" rIns="91216" bIns="45609"/>
          <a:lstStyle>
            <a:lvl1pPr>
              <a:buClr>
                <a:schemeClr val="accent1"/>
              </a:buClr>
              <a:buSzPct val="120000"/>
              <a:buFontTx/>
              <a:buNone/>
              <a:defRPr sz="2000" b="1">
                <a:solidFill>
                  <a:schemeClr val="bg1"/>
                </a:solidFill>
                <a:latin typeface="Arial" pitchFamily="34" charset="0"/>
                <a:cs typeface="Arial" pitchFamily="34" charset="0"/>
              </a:defRPr>
            </a:lvl1pPr>
            <a:lvl2pPr>
              <a:buClr>
                <a:schemeClr val="accent2"/>
              </a:buClr>
              <a:buSzPct val="100000"/>
              <a:buFont typeface="Arial" pitchFamily="34" charset="0"/>
              <a:buChar char="–"/>
              <a:defRPr sz="1800">
                <a:latin typeface="Arial" pitchFamily="34" charset="0"/>
                <a:cs typeface="Arial" pitchFamily="34" charset="0"/>
              </a:defRPr>
            </a:lvl2pPr>
            <a:lvl3pPr>
              <a:buClr>
                <a:schemeClr val="accent2"/>
              </a:buClr>
              <a:buSzPct val="100000"/>
              <a:buFont typeface="Arial" pitchFamily="34" charset="0"/>
              <a:buChar char="•"/>
              <a:defRPr sz="1800">
                <a:latin typeface="Arial" pitchFamily="34" charset="0"/>
                <a:cs typeface="Arial" pitchFamily="34" charset="0"/>
              </a:defRPr>
            </a:lvl3pPr>
            <a:lvl4pPr>
              <a:buClr>
                <a:schemeClr val="accent2"/>
              </a:buClr>
              <a:buSzPct val="100000"/>
              <a:buFont typeface="Courier New" pitchFamily="49" charset="0"/>
              <a:buChar char="o"/>
              <a:defRPr sz="1600">
                <a:latin typeface="Arial" pitchFamily="34" charset="0"/>
                <a:cs typeface="Arial" pitchFamily="34" charset="0"/>
              </a:defRPr>
            </a:lvl4pPr>
            <a:lvl5pPr>
              <a:buClr>
                <a:schemeClr val="accent2"/>
              </a:buClr>
              <a:buSzPct val="100000"/>
              <a:buFont typeface="Wingdings" pitchFamily="2" charset="2"/>
              <a:buChar char="§"/>
              <a:defRPr sz="1600">
                <a:latin typeface="Arial" pitchFamily="34" charset="0"/>
                <a:cs typeface="Arial" pitchFamily="34" charset="0"/>
              </a:defRPr>
            </a:lvl5pPr>
          </a:lstStyle>
          <a:p>
            <a:pPr lvl="0"/>
            <a:r>
              <a:rPr lang="en-US" dirty="0"/>
              <a:t>Click to edit</a:t>
            </a:r>
          </a:p>
        </p:txBody>
      </p:sp>
      <p:sp>
        <p:nvSpPr>
          <p:cNvPr id="7" name="TextBox 6"/>
          <p:cNvSpPr txBox="1"/>
          <p:nvPr userDrawn="1"/>
        </p:nvSpPr>
        <p:spPr>
          <a:xfrm>
            <a:off x="594613" y="1117013"/>
            <a:ext cx="11155680" cy="400110"/>
          </a:xfrm>
          <a:prstGeom prst="rect">
            <a:avLst/>
          </a:prstGeom>
          <a:solidFill>
            <a:srgbClr val="69301F"/>
          </a:solidFill>
        </p:spPr>
        <p:txBody>
          <a:bodyPr wrap="square" lIns="91216" tIns="45609" rIns="91216" bIns="45609" rtlCol="0">
            <a:spAutoFit/>
          </a:bodyPr>
          <a:lstStyle/>
          <a:p>
            <a:endParaRPr lang="en-US" sz="2000" dirty="0">
              <a:solidFill>
                <a:schemeClr val="bg1"/>
              </a:solidFill>
            </a:endParaRPr>
          </a:p>
        </p:txBody>
      </p:sp>
      <p:sp>
        <p:nvSpPr>
          <p:cNvPr id="2" name="Title 1"/>
          <p:cNvSpPr>
            <a:spLocks noGrp="1"/>
          </p:cNvSpPr>
          <p:nvPr>
            <p:ph type="title"/>
          </p:nvPr>
        </p:nvSpPr>
        <p:spPr>
          <a:xfrm>
            <a:off x="469656" y="463580"/>
            <a:ext cx="11155680" cy="523973"/>
          </a:xfrm>
          <a:prstGeom prst="rect">
            <a:avLst/>
          </a:prstGeom>
        </p:spPr>
        <p:txBody>
          <a:bodyPr lIns="91216" tIns="45609" rIns="91216" bIns="45609"/>
          <a:lstStyle>
            <a:lvl1pPr algn="l">
              <a:defRPr sz="2600" b="1">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09603" y="1545359"/>
            <a:ext cx="11137901" cy="4525963"/>
          </a:xfrm>
          <a:prstGeom prst="rect">
            <a:avLst/>
          </a:prstGeom>
        </p:spPr>
        <p:txBody>
          <a:bodyPr lIns="91216" tIns="45609" rIns="91216" bIns="45609"/>
          <a:lstStyle>
            <a:lvl1pPr>
              <a:spcBef>
                <a:spcPts val="1200"/>
              </a:spcBef>
              <a:buClr>
                <a:schemeClr val="accent1"/>
              </a:buClr>
              <a:buSzPct val="120000"/>
              <a:buFont typeface="Wingdings" pitchFamily="2" charset="2"/>
              <a:buChar char="§"/>
              <a:defRPr sz="2000" b="1">
                <a:latin typeface="Arial" pitchFamily="34" charset="0"/>
                <a:cs typeface="Arial" pitchFamily="34" charset="0"/>
              </a:defRPr>
            </a:lvl1pPr>
            <a:lvl2pPr>
              <a:spcBef>
                <a:spcPts val="600"/>
              </a:spcBef>
              <a:buClr>
                <a:schemeClr val="accent2"/>
              </a:buClr>
              <a:buSzPct val="100000"/>
              <a:buFont typeface="Arial" pitchFamily="34" charset="0"/>
              <a:buChar char="–"/>
              <a:defRPr sz="1800">
                <a:latin typeface="Arial" pitchFamily="34" charset="0"/>
                <a:cs typeface="Arial" pitchFamily="34" charset="0"/>
              </a:defRPr>
            </a:lvl2pPr>
            <a:lvl3pPr>
              <a:spcBef>
                <a:spcPts val="600"/>
              </a:spcBef>
              <a:buClr>
                <a:schemeClr val="accent2"/>
              </a:buClr>
              <a:buSzPct val="100000"/>
              <a:buFont typeface="Arial" pitchFamily="34" charset="0"/>
              <a:buChar char="•"/>
              <a:defRPr sz="1800">
                <a:latin typeface="Arial" pitchFamily="34" charset="0"/>
                <a:cs typeface="Arial" pitchFamily="34" charset="0"/>
              </a:defRPr>
            </a:lvl3pPr>
            <a:lvl4pPr>
              <a:spcBef>
                <a:spcPts val="600"/>
              </a:spcBef>
              <a:buClr>
                <a:schemeClr val="accent2"/>
              </a:buClr>
              <a:buSzPct val="100000"/>
              <a:buFont typeface="Courier New" pitchFamily="49" charset="0"/>
              <a:buChar char="o"/>
              <a:defRPr sz="1600">
                <a:latin typeface="Arial" pitchFamily="34" charset="0"/>
                <a:cs typeface="Arial" pitchFamily="34" charset="0"/>
              </a:defRPr>
            </a:lvl4pPr>
            <a:lvl5pPr>
              <a:spcBef>
                <a:spcPts val="600"/>
              </a:spcBef>
              <a:buClr>
                <a:schemeClr val="accent2"/>
              </a:buClr>
              <a:buSzPct val="100000"/>
              <a:buFont typeface="Wingdings" pitchFamily="2" charset="2"/>
              <a:buChar cha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842612" y="6356351"/>
            <a:ext cx="506776" cy="365125"/>
          </a:xfrm>
          <a:prstGeom prst="rect">
            <a:avLst/>
          </a:prstGeom>
        </p:spPr>
        <p:txBody>
          <a:bodyPr lIns="91216" tIns="45609" rIns="91216" bIns="45609"/>
          <a:lstStyle>
            <a:lvl1pPr>
              <a:defRPr sz="1200">
                <a:latin typeface="Arial" pitchFamily="34" charset="0"/>
                <a:cs typeface="Arial" pitchFamily="34" charset="0"/>
              </a:defRPr>
            </a:lvl1pPr>
          </a:lstStyle>
          <a:p>
            <a:fld id="{83C9395C-8E1C-46BD-B8E7-4A4F9C75DBEB}" type="slidenum">
              <a:rPr lang="en-US" smtClean="0"/>
              <a:pPr/>
              <a:t>‹#›</a:t>
            </a:fld>
            <a:endParaRPr lang="en-US" dirty="0"/>
          </a:p>
        </p:txBody>
      </p:sp>
      <p:cxnSp>
        <p:nvCxnSpPr>
          <p:cNvPr id="10" name="Straight Connector 9"/>
          <p:cNvCxnSpPr/>
          <p:nvPr userDrawn="1"/>
        </p:nvCxnSpPr>
        <p:spPr>
          <a:xfrm>
            <a:off x="586614" y="6272784"/>
            <a:ext cx="11137900" cy="0"/>
          </a:xfrm>
          <a:prstGeom prst="line">
            <a:avLst/>
          </a:prstGeom>
          <a:ln w="158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86614" y="929640"/>
            <a:ext cx="11137900" cy="0"/>
          </a:xfrm>
          <a:prstGeom prst="line">
            <a:avLst/>
          </a:prstGeom>
          <a:ln w="158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2820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1850" y="1709738"/>
            <a:ext cx="6532118" cy="2287587"/>
          </a:xfrm>
          <a:prstGeom prst="rect">
            <a:avLst/>
          </a:prstGeom>
        </p:spPr>
        <p:txBody>
          <a:bodyPr anchor="ctr">
            <a:normAutofit/>
          </a:bodyPr>
          <a:lstStyle>
            <a:lvl1pPr>
              <a:defRPr sz="4000" b="0" i="0" baseline="0">
                <a:solidFill>
                  <a:srgbClr val="032849"/>
                </a:solidFill>
                <a:latin typeface="Helvetica Neue Thin" charset="0"/>
                <a:ea typeface="Helvetica Neue Thin" charset="0"/>
                <a:cs typeface="Helvetica Neue Thin" charset="0"/>
              </a:defRPr>
            </a:lvl1pPr>
          </a:lstStyle>
          <a:p>
            <a:r>
              <a:rPr lang="en-US" dirty="0"/>
              <a:t>Insert New </a:t>
            </a:r>
            <a:br>
              <a:rPr lang="en-US" dirty="0"/>
            </a:br>
            <a:r>
              <a:rPr lang="en-US" dirty="0"/>
              <a:t>Section Title Here</a:t>
            </a:r>
          </a:p>
        </p:txBody>
      </p:sp>
      <p:sp>
        <p:nvSpPr>
          <p:cNvPr id="5" name="Text Placeholder 4"/>
          <p:cNvSpPr>
            <a:spLocks noGrp="1"/>
          </p:cNvSpPr>
          <p:nvPr>
            <p:ph type="body" sz="quarter" idx="10" hasCustomPrompt="1"/>
          </p:nvPr>
        </p:nvSpPr>
        <p:spPr>
          <a:xfrm>
            <a:off x="831851" y="3997325"/>
            <a:ext cx="6532118" cy="1064869"/>
          </a:xfrm>
        </p:spPr>
        <p:txBody>
          <a:bodyPr>
            <a:normAutofit/>
          </a:bodyPr>
          <a:lstStyle>
            <a:lvl1pPr marL="0" indent="0">
              <a:buFontTx/>
              <a:buNone/>
              <a:defRPr sz="1800" baseline="0">
                <a:solidFill>
                  <a:srgbClr val="FFFFFF"/>
                </a:solidFill>
              </a:defRPr>
            </a:lvl1pPr>
            <a:lvl2pPr marL="230188" indent="0">
              <a:buFontTx/>
              <a:buNone/>
              <a:defRPr/>
            </a:lvl2pPr>
            <a:lvl3pPr marL="590550" indent="0">
              <a:buFontTx/>
              <a:buNone/>
              <a:defRPr/>
            </a:lvl3pPr>
            <a:lvl4pPr marL="850900" indent="0">
              <a:buFontTx/>
              <a:buNone/>
              <a:defRPr/>
            </a:lvl4pPr>
            <a:lvl5pPr marL="1125537" indent="0">
              <a:buFontTx/>
              <a:buNone/>
              <a:defRPr/>
            </a:lvl5pPr>
          </a:lstStyle>
          <a:p>
            <a:pPr lvl="0"/>
            <a:r>
              <a:rPr lang="en-US" dirty="0"/>
              <a:t>Click to enter sub title or text</a:t>
            </a:r>
          </a:p>
        </p:txBody>
      </p:sp>
    </p:spTree>
    <p:extLst>
      <p:ext uri="{BB962C8B-B14F-4D97-AF65-F5344CB8AC3E}">
        <p14:creationId xmlns:p14="http://schemas.microsoft.com/office/powerpoint/2010/main" val="1246817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bg>
      <p:bgRef idx="1001">
        <a:schemeClr val="bg1"/>
      </p:bgRef>
    </p:bg>
    <p:spTree>
      <p:nvGrpSpPr>
        <p:cNvPr id="1" name=""/>
        <p:cNvGrpSpPr/>
        <p:nvPr/>
      </p:nvGrpSpPr>
      <p:grpSpPr>
        <a:xfrm>
          <a:off x="0" y="0"/>
          <a:ext cx="0" cy="0"/>
          <a:chOff x="0" y="0"/>
          <a:chExt cx="0" cy="0"/>
        </a:xfrm>
      </p:grpSpPr>
      <p:pic>
        <p:nvPicPr>
          <p:cNvPr id="9" name="Picture 8" descr="Picture1.jpg"/>
          <p:cNvPicPr>
            <a:picLocks noChangeAspect="1"/>
          </p:cNvPicPr>
          <p:nvPr userDrawn="1"/>
        </p:nvPicPr>
        <p:blipFill>
          <a:blip r:embed="rId2" cstate="print"/>
          <a:stretch>
            <a:fillRect/>
          </a:stretch>
        </p:blipFill>
        <p:spPr>
          <a:xfrm>
            <a:off x="0" y="0"/>
            <a:ext cx="12192000" cy="6858000"/>
          </a:xfrm>
          <a:prstGeom prst="rect">
            <a:avLst/>
          </a:prstGeom>
        </p:spPr>
      </p:pic>
      <p:sp>
        <p:nvSpPr>
          <p:cNvPr id="8" name="Content Placeholder 2"/>
          <p:cNvSpPr>
            <a:spLocks noGrp="1"/>
          </p:cNvSpPr>
          <p:nvPr>
            <p:ph idx="13"/>
          </p:nvPr>
        </p:nvSpPr>
        <p:spPr>
          <a:xfrm>
            <a:off x="600709" y="1115903"/>
            <a:ext cx="11143488" cy="402336"/>
          </a:xfrm>
          <a:prstGeom prst="rect">
            <a:avLst/>
          </a:prstGeom>
        </p:spPr>
        <p:txBody>
          <a:bodyPr lIns="91258" tIns="45630" rIns="91258" bIns="45630"/>
          <a:lstStyle>
            <a:lvl1pPr>
              <a:buClr>
                <a:schemeClr val="accent1"/>
              </a:buClr>
              <a:buSzPct val="120000"/>
              <a:buFontTx/>
              <a:buNone/>
              <a:defRPr sz="2000" b="1">
                <a:solidFill>
                  <a:schemeClr val="bg1"/>
                </a:solidFill>
                <a:latin typeface="Arial" pitchFamily="34" charset="0"/>
                <a:cs typeface="Arial" pitchFamily="34" charset="0"/>
              </a:defRPr>
            </a:lvl1pPr>
            <a:lvl2pPr>
              <a:buClr>
                <a:schemeClr val="accent2"/>
              </a:buClr>
              <a:buSzPct val="100000"/>
              <a:buFont typeface="Arial" pitchFamily="34" charset="0"/>
              <a:buChar char="–"/>
              <a:defRPr sz="1800">
                <a:latin typeface="Arial" pitchFamily="34" charset="0"/>
                <a:cs typeface="Arial" pitchFamily="34" charset="0"/>
              </a:defRPr>
            </a:lvl2pPr>
            <a:lvl3pPr>
              <a:buClr>
                <a:schemeClr val="accent2"/>
              </a:buClr>
              <a:buSzPct val="100000"/>
              <a:buFont typeface="Arial" pitchFamily="34" charset="0"/>
              <a:buChar char="•"/>
              <a:defRPr sz="1800">
                <a:latin typeface="Arial" pitchFamily="34" charset="0"/>
                <a:cs typeface="Arial" pitchFamily="34" charset="0"/>
              </a:defRPr>
            </a:lvl3pPr>
            <a:lvl4pPr>
              <a:buClr>
                <a:schemeClr val="accent2"/>
              </a:buClr>
              <a:buSzPct val="100000"/>
              <a:buFont typeface="Courier New" pitchFamily="49" charset="0"/>
              <a:buChar char="o"/>
              <a:defRPr sz="1600">
                <a:latin typeface="Arial" pitchFamily="34" charset="0"/>
                <a:cs typeface="Arial" pitchFamily="34" charset="0"/>
              </a:defRPr>
            </a:lvl4pPr>
            <a:lvl5pPr>
              <a:buClr>
                <a:schemeClr val="accent2"/>
              </a:buClr>
              <a:buSzPct val="100000"/>
              <a:buFont typeface="Wingdings" pitchFamily="2" charset="2"/>
              <a:buChar char="§"/>
              <a:defRPr sz="1600">
                <a:latin typeface="Arial" pitchFamily="34" charset="0"/>
                <a:cs typeface="Arial" pitchFamily="34" charset="0"/>
              </a:defRPr>
            </a:lvl5pPr>
          </a:lstStyle>
          <a:p>
            <a:pPr lvl="0"/>
            <a:r>
              <a:rPr lang="en-US" dirty="0"/>
              <a:t>Click to edit</a:t>
            </a:r>
          </a:p>
        </p:txBody>
      </p:sp>
      <p:sp>
        <p:nvSpPr>
          <p:cNvPr id="7" name="TextBox 6"/>
          <p:cNvSpPr txBox="1"/>
          <p:nvPr userDrawn="1"/>
        </p:nvSpPr>
        <p:spPr>
          <a:xfrm>
            <a:off x="594613" y="1117013"/>
            <a:ext cx="11155680" cy="400110"/>
          </a:xfrm>
          <a:prstGeom prst="rect">
            <a:avLst/>
          </a:prstGeom>
          <a:solidFill>
            <a:srgbClr val="69301F"/>
          </a:solidFill>
        </p:spPr>
        <p:txBody>
          <a:bodyPr wrap="square" lIns="91258" tIns="45630" rIns="91258" bIns="45630" rtlCol="0">
            <a:spAutoFit/>
          </a:bodyPr>
          <a:lstStyle/>
          <a:p>
            <a:endParaRPr lang="en-US" sz="2000" dirty="0">
              <a:solidFill>
                <a:schemeClr val="bg1"/>
              </a:solidFill>
            </a:endParaRPr>
          </a:p>
        </p:txBody>
      </p:sp>
      <p:sp>
        <p:nvSpPr>
          <p:cNvPr id="2" name="Title 1"/>
          <p:cNvSpPr>
            <a:spLocks noGrp="1"/>
          </p:cNvSpPr>
          <p:nvPr>
            <p:ph type="title"/>
          </p:nvPr>
        </p:nvSpPr>
        <p:spPr>
          <a:xfrm>
            <a:off x="608201" y="463580"/>
            <a:ext cx="11155680" cy="523973"/>
          </a:xfrm>
          <a:prstGeom prst="rect">
            <a:avLst/>
          </a:prstGeom>
        </p:spPr>
        <p:txBody>
          <a:bodyPr lIns="91258" tIns="45630" rIns="91258" bIns="45630"/>
          <a:lstStyle>
            <a:lvl1pPr algn="l">
              <a:defRPr sz="2600" b="1">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09603" y="1545355"/>
            <a:ext cx="11137901" cy="4525963"/>
          </a:xfrm>
          <a:prstGeom prst="rect">
            <a:avLst/>
          </a:prstGeom>
        </p:spPr>
        <p:txBody>
          <a:bodyPr lIns="91258" tIns="45630" rIns="91258" bIns="45630"/>
          <a:lstStyle>
            <a:lvl1pPr>
              <a:spcBef>
                <a:spcPts val="1200"/>
              </a:spcBef>
              <a:buClr>
                <a:schemeClr val="accent1"/>
              </a:buClr>
              <a:buSzPct val="120000"/>
              <a:buFont typeface="Wingdings" pitchFamily="2" charset="2"/>
              <a:buChar char="§"/>
              <a:defRPr sz="2000" b="1">
                <a:latin typeface="Arial" pitchFamily="34" charset="0"/>
                <a:cs typeface="Arial" pitchFamily="34" charset="0"/>
              </a:defRPr>
            </a:lvl1pPr>
            <a:lvl2pPr>
              <a:spcBef>
                <a:spcPts val="600"/>
              </a:spcBef>
              <a:buClr>
                <a:schemeClr val="accent2"/>
              </a:buClr>
              <a:buSzPct val="100000"/>
              <a:buFont typeface="Arial" pitchFamily="34" charset="0"/>
              <a:buChar char="–"/>
              <a:defRPr sz="1800">
                <a:latin typeface="Arial" pitchFamily="34" charset="0"/>
                <a:cs typeface="Arial" pitchFamily="34" charset="0"/>
              </a:defRPr>
            </a:lvl2pPr>
            <a:lvl3pPr>
              <a:spcBef>
                <a:spcPts val="600"/>
              </a:spcBef>
              <a:buClr>
                <a:schemeClr val="accent2"/>
              </a:buClr>
              <a:buSzPct val="100000"/>
              <a:buFont typeface="Arial" pitchFamily="34" charset="0"/>
              <a:buChar char="•"/>
              <a:defRPr sz="1800">
                <a:latin typeface="Arial" pitchFamily="34" charset="0"/>
                <a:cs typeface="Arial" pitchFamily="34" charset="0"/>
              </a:defRPr>
            </a:lvl3pPr>
            <a:lvl4pPr>
              <a:spcBef>
                <a:spcPts val="600"/>
              </a:spcBef>
              <a:buClr>
                <a:schemeClr val="accent2"/>
              </a:buClr>
              <a:buSzPct val="100000"/>
              <a:buFont typeface="Courier New" pitchFamily="49" charset="0"/>
              <a:buChar char="o"/>
              <a:defRPr sz="1600">
                <a:latin typeface="Arial" pitchFamily="34" charset="0"/>
                <a:cs typeface="Arial" pitchFamily="34" charset="0"/>
              </a:defRPr>
            </a:lvl4pPr>
            <a:lvl5pPr>
              <a:spcBef>
                <a:spcPts val="600"/>
              </a:spcBef>
              <a:buClr>
                <a:schemeClr val="accent2"/>
              </a:buClr>
              <a:buSzPct val="100000"/>
              <a:buFont typeface="Wingdings" pitchFamily="2" charset="2"/>
              <a:buChar cha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842612" y="6356351"/>
            <a:ext cx="506776" cy="365125"/>
          </a:xfrm>
          <a:prstGeom prst="rect">
            <a:avLst/>
          </a:prstGeom>
        </p:spPr>
        <p:txBody>
          <a:bodyPr lIns="91258" tIns="45630" rIns="91258" bIns="45630"/>
          <a:lstStyle>
            <a:lvl1pPr>
              <a:defRPr sz="1200">
                <a:latin typeface="Arial" pitchFamily="34" charset="0"/>
                <a:cs typeface="Arial" pitchFamily="34" charset="0"/>
              </a:defRPr>
            </a:lvl1pPr>
          </a:lstStyle>
          <a:p>
            <a:fld id="{83C9395C-8E1C-46BD-B8E7-4A4F9C75DBEB}" type="slidenum">
              <a:rPr lang="en-US" smtClean="0"/>
              <a:pPr/>
              <a:t>‹#›</a:t>
            </a:fld>
            <a:endParaRPr lang="en-US" dirty="0"/>
          </a:p>
        </p:txBody>
      </p:sp>
      <p:cxnSp>
        <p:nvCxnSpPr>
          <p:cNvPr id="10" name="Straight Connector 9"/>
          <p:cNvCxnSpPr/>
          <p:nvPr userDrawn="1"/>
        </p:nvCxnSpPr>
        <p:spPr>
          <a:xfrm>
            <a:off x="586614" y="6272784"/>
            <a:ext cx="11137900" cy="0"/>
          </a:xfrm>
          <a:prstGeom prst="line">
            <a:avLst/>
          </a:prstGeom>
          <a:ln w="158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86614" y="929640"/>
            <a:ext cx="11137900" cy="0"/>
          </a:xfrm>
          <a:prstGeom prst="line">
            <a:avLst/>
          </a:prstGeom>
          <a:ln w="158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36316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Simple Foot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965824"/>
            <a:ext cx="12191999" cy="914399"/>
          </a:xfrm>
          <a:prstGeom prst="rect">
            <a:avLst/>
          </a:prstGeom>
        </p:spPr>
      </p:pic>
      <p:sp>
        <p:nvSpPr>
          <p:cNvPr id="2" name="Title 1"/>
          <p:cNvSpPr>
            <a:spLocks noGrp="1"/>
          </p:cNvSpPr>
          <p:nvPr>
            <p:ph type="title"/>
          </p:nvPr>
        </p:nvSpPr>
        <p:spPr>
          <a:xfrm>
            <a:off x="609600" y="428624"/>
            <a:ext cx="10972800" cy="5143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962774"/>
            <a:ext cx="2844800" cy="365125"/>
          </a:xfrm>
          <a:prstGeom prst="rect">
            <a:avLst/>
          </a:prstGeom>
        </p:spPr>
        <p:txBody>
          <a:bodyPr/>
          <a:lstStyle/>
          <a:p>
            <a:fld id="{937D6A5C-EDF4-4C01-82FB-0805716D646A}" type="datetime1">
              <a:rPr lang="en-US" smtClean="0"/>
              <a:pPr/>
              <a:t>7/7/2017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877E2-879B-42B0-80E0-3B12192A617B}" type="slidenum">
              <a:rPr lang="en-US" smtClean="0"/>
              <a:pPr/>
              <a:t>‹#›</a:t>
            </a:fld>
            <a:endParaRPr lang="en-US"/>
          </a:p>
        </p:txBody>
      </p:sp>
      <p:sp>
        <p:nvSpPr>
          <p:cNvPr id="7" name="Text Placeholder 8"/>
          <p:cNvSpPr>
            <a:spLocks noGrp="1"/>
          </p:cNvSpPr>
          <p:nvPr>
            <p:ph type="body" sz="quarter" idx="13"/>
          </p:nvPr>
        </p:nvSpPr>
        <p:spPr>
          <a:xfrm>
            <a:off x="609600" y="914401"/>
            <a:ext cx="10972800" cy="485775"/>
          </a:xfrm>
        </p:spPr>
        <p:txBody>
          <a:bodyPr/>
          <a:lstStyle>
            <a:lvl1pPr>
              <a:defRPr sz="2400">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113192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hasCustomPrompt="1"/>
          </p:nvPr>
        </p:nvSpPr>
        <p:spPr>
          <a:xfrm>
            <a:off x="1524000" y="3036427"/>
            <a:ext cx="5876544" cy="1655762"/>
          </a:xfrm>
        </p:spPr>
        <p:txBody>
          <a:bodyPr/>
          <a:lstStyle>
            <a:lvl1pPr marL="0" indent="0" algn="l">
              <a:lnSpc>
                <a:spcPts val="2600"/>
              </a:lnSpc>
              <a:spcBef>
                <a:spcPts val="0"/>
              </a:spcBef>
              <a:buNone/>
              <a:defRPr sz="2400" b="0" i="0" baseline="0">
                <a:solidFill>
                  <a:srgbClr val="032849"/>
                </a:solidFill>
                <a:latin typeface="Helvetica Neue Thin" charset="0"/>
                <a:ea typeface="Helvetica Neue Thin" charset="0"/>
                <a:cs typeface="Helvetica Neue Thin"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presenter(s) name(s)</a:t>
            </a:r>
            <a:br>
              <a:rPr lang="en-US" dirty="0"/>
            </a:br>
            <a:r>
              <a:rPr lang="en-US" dirty="0"/>
              <a:t>and contact information</a:t>
            </a:r>
          </a:p>
        </p:txBody>
      </p:sp>
      <p:sp>
        <p:nvSpPr>
          <p:cNvPr id="8" name="Title 1"/>
          <p:cNvSpPr txBox="1">
            <a:spLocks/>
          </p:cNvSpPr>
          <p:nvPr/>
        </p:nvSpPr>
        <p:spPr>
          <a:xfrm>
            <a:off x="1524000" y="1214438"/>
            <a:ext cx="5876544" cy="2387600"/>
          </a:xfrm>
          <a:prstGeom prst="rect">
            <a:avLst/>
          </a:prstGeom>
        </p:spPr>
        <p:txBody>
          <a:bodyPr anchor="ctr">
            <a:normAutofit/>
          </a:bodyPr>
          <a:lstStyle>
            <a:lvl1pPr algn="l" defTabSz="914400" rtl="0" eaLnBrk="1" latinLnBrk="0" hangingPunct="1">
              <a:lnSpc>
                <a:spcPts val="5500"/>
              </a:lnSpc>
              <a:spcBef>
                <a:spcPct val="0"/>
              </a:spcBef>
              <a:buNone/>
              <a:defRPr sz="5500" b="0" i="0" kern="1200">
                <a:solidFill>
                  <a:schemeClr val="bg1"/>
                </a:solidFill>
                <a:latin typeface="Helvetica Neue Thin" charset="0"/>
                <a:ea typeface="Helvetica Neue Thin" charset="0"/>
                <a:cs typeface="Helvetica Neue Thin" charset="0"/>
              </a:defRPr>
            </a:lvl1pPr>
          </a:lstStyle>
          <a:p>
            <a:r>
              <a:rPr lang="en-US" dirty="0"/>
              <a:t>Thank you!</a:t>
            </a:r>
          </a:p>
        </p:txBody>
      </p:sp>
    </p:spTree>
    <p:extLst>
      <p:ext uri="{BB962C8B-B14F-4D97-AF65-F5344CB8AC3E}">
        <p14:creationId xmlns:p14="http://schemas.microsoft.com/office/powerpoint/2010/main" val="11839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67786"/>
            <a:ext cx="6027738" cy="493486"/>
          </a:xfrm>
          <a:prstGeom prst="rect">
            <a:avLst/>
          </a:prstGeom>
        </p:spPr>
        <p:txBody>
          <a:bodyPr/>
          <a:lstStyle>
            <a:lvl1pPr>
              <a:defRPr baseline="0">
                <a:solidFill>
                  <a:schemeClr val="bg1"/>
                </a:solidFill>
              </a:defRPr>
            </a:lvl1pPr>
          </a:lstStyle>
          <a:p>
            <a:r>
              <a:rPr lang="en-US" dirty="0"/>
              <a:t>Insert Section Title</a:t>
            </a:r>
          </a:p>
        </p:txBody>
      </p:sp>
      <p:sp>
        <p:nvSpPr>
          <p:cNvPr id="3" name="Content Placeholder 2"/>
          <p:cNvSpPr>
            <a:spLocks noGrp="1"/>
          </p:cNvSpPr>
          <p:nvPr>
            <p:ph idx="1"/>
          </p:nvPr>
        </p:nvSpPr>
        <p:spPr>
          <a:xfrm>
            <a:off x="838200" y="1602557"/>
            <a:ext cx="10515600" cy="4574406"/>
          </a:xfrm>
        </p:spPr>
        <p:txBody>
          <a:bodyPr/>
          <a:lstStyle>
            <a:lvl1pPr>
              <a:lnSpc>
                <a:spcPts val="2800"/>
              </a:lnSpc>
              <a:spcAft>
                <a:spcPts val="1000"/>
              </a:spcAft>
              <a:buSzPct val="125000"/>
              <a:defRPr/>
            </a:lvl1pPr>
            <a:lvl2pPr>
              <a:lnSpc>
                <a:spcPts val="2800"/>
              </a:lnSpc>
              <a:spcAft>
                <a:spcPts val="1000"/>
              </a:spcAft>
              <a:buSzPct val="110000"/>
              <a:defRPr/>
            </a:lvl2pPr>
            <a:lvl3pPr>
              <a:lnSpc>
                <a:spcPts val="2800"/>
              </a:lnSpc>
              <a:spcAft>
                <a:spcPts val="1000"/>
              </a:spcAft>
              <a:buSzPct val="115000"/>
              <a:defRPr/>
            </a:lvl3pPr>
            <a:lvl4pPr>
              <a:lnSpc>
                <a:spcPts val="2800"/>
              </a:lnSpc>
              <a:spcAft>
                <a:spcPts val="1000"/>
              </a:spcAft>
              <a:defRPr/>
            </a:lvl4pPr>
            <a:lvl5pPr>
              <a:lnSpc>
                <a:spcPts val="2800"/>
              </a:lnSpc>
              <a:spcAft>
                <a:spcPts val="1000"/>
              </a:spcAft>
              <a:buSzPct val="9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4"/>
          </p:nvPr>
        </p:nvSpPr>
        <p:spPr/>
        <p:txBody>
          <a:bodyPr/>
          <a:lstStyle/>
          <a:p>
            <a:endParaRPr lang="en-US"/>
          </a:p>
        </p:txBody>
      </p:sp>
      <p:sp>
        <p:nvSpPr>
          <p:cNvPr id="7" name="Slide Number Placeholder 6"/>
          <p:cNvSpPr>
            <a:spLocks noGrp="1"/>
          </p:cNvSpPr>
          <p:nvPr>
            <p:ph type="sldNum" sz="quarter" idx="15"/>
          </p:nvPr>
        </p:nvSpPr>
        <p:spPr/>
        <p:txBody>
          <a:bodyPr/>
          <a:lstStyle/>
          <a:p>
            <a:fld id="{974CDA38-6B6D-E741-AB70-CA55CF19A2A7}" type="slidenum">
              <a:rPr lang="en-US" smtClean="0"/>
              <a:t>‹#›</a:t>
            </a:fld>
            <a:endParaRPr lang="en-US"/>
          </a:p>
        </p:txBody>
      </p:sp>
      <p:sp>
        <p:nvSpPr>
          <p:cNvPr id="12" name="Text Placeholder 11"/>
          <p:cNvSpPr>
            <a:spLocks noGrp="1"/>
          </p:cNvSpPr>
          <p:nvPr>
            <p:ph type="body" sz="quarter" idx="16" hasCustomPrompt="1"/>
          </p:nvPr>
        </p:nvSpPr>
        <p:spPr>
          <a:xfrm>
            <a:off x="838200" y="887439"/>
            <a:ext cx="10515600" cy="488950"/>
          </a:xfrm>
        </p:spPr>
        <p:txBody>
          <a:bodyPr/>
          <a:lstStyle>
            <a:lvl1pPr marL="0" indent="0">
              <a:buFontTx/>
              <a:buNone/>
              <a:defRPr baseline="0">
                <a:ln>
                  <a:noFill/>
                </a:ln>
                <a:solidFill>
                  <a:schemeClr val="tx2"/>
                </a:solidFill>
                <a:latin typeface="Helvetica Neue Medium" charset="0"/>
              </a:defRPr>
            </a:lvl1pPr>
          </a:lstStyle>
          <a:p>
            <a:pPr lvl="0"/>
            <a:r>
              <a:rPr lang="en-US" dirty="0"/>
              <a:t>Insert Slide Title</a:t>
            </a:r>
          </a:p>
        </p:txBody>
      </p:sp>
    </p:spTree>
    <p:extLst>
      <p:ext uri="{BB962C8B-B14F-4D97-AF65-F5344CB8AC3E}">
        <p14:creationId xmlns:p14="http://schemas.microsoft.com/office/powerpoint/2010/main" val="1310857721"/>
      </p:ext>
    </p:extLst>
  </p:cSld>
  <p:clrMapOvr>
    <a:masterClrMapping/>
  </p:clrMapOvr>
  <p:extLst mod="1">
    <p:ext uri="{DCECCB84-F9BA-43D5-87BE-67443E8EF086}">
      <p15:sldGuideLst xmlns:p15="http://schemas.microsoft.com/office/powerpoint/2012/main">
        <p15:guide id="1" orient="horz" pos="132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11984"/>
            <a:ext cx="5181600" cy="4564979"/>
          </a:xfrm>
        </p:spPr>
        <p:txBody>
          <a:bodyPr/>
          <a:lstStyle>
            <a:lvl1pPr>
              <a:spcAft>
                <a:spcPts val="1000"/>
              </a:spcAft>
              <a:buSzPct val="125000"/>
              <a:defRPr/>
            </a:lvl1pPr>
            <a:lvl2pPr>
              <a:spcAft>
                <a:spcPts val="1000"/>
              </a:spcAft>
              <a:buSzPct val="110000"/>
              <a:defRPr/>
            </a:lvl2pPr>
            <a:lvl3pPr>
              <a:spcAft>
                <a:spcPts val="1000"/>
              </a:spcAft>
              <a:buSzPct val="115000"/>
              <a:defRPr/>
            </a:lvl3pPr>
            <a:lvl4pPr>
              <a:spcAft>
                <a:spcPts val="1000"/>
              </a:spcAft>
              <a:defRPr/>
            </a:lvl4pPr>
            <a:lvl5pPr>
              <a:spcAft>
                <a:spcPts val="1000"/>
              </a:spcAft>
              <a:buSzPct val="9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11984"/>
            <a:ext cx="5181600" cy="4564979"/>
          </a:xfrm>
        </p:spPr>
        <p:txBody>
          <a:bodyPr/>
          <a:lstStyle>
            <a:lvl1pPr>
              <a:spcAft>
                <a:spcPts val="1000"/>
              </a:spcAft>
              <a:buSzPct val="125000"/>
              <a:defRPr/>
            </a:lvl1pPr>
            <a:lvl2pPr>
              <a:spcAft>
                <a:spcPts val="1000"/>
              </a:spcAft>
              <a:buSzPct val="110000"/>
              <a:defRPr/>
            </a:lvl2pPr>
            <a:lvl3pPr>
              <a:spcAft>
                <a:spcPts val="1000"/>
              </a:spcAft>
              <a:buSzPct val="115000"/>
              <a:defRPr/>
            </a:lvl3pPr>
            <a:lvl4pPr>
              <a:spcAft>
                <a:spcPts val="1000"/>
              </a:spcAft>
              <a:defRPr/>
            </a:lvl4pPr>
            <a:lvl5pPr>
              <a:spcAft>
                <a:spcPts val="1000"/>
              </a:spcAft>
              <a:buSzPct val="9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DA38-6B6D-E741-AB70-CA55CF19A2A7}" type="slidenum">
              <a:rPr lang="en-US" smtClean="0"/>
              <a:t>‹#›</a:t>
            </a:fld>
            <a:endParaRPr lang="en-US"/>
          </a:p>
        </p:txBody>
      </p:sp>
      <p:sp>
        <p:nvSpPr>
          <p:cNvPr id="11" name="Title 1"/>
          <p:cNvSpPr>
            <a:spLocks noGrp="1"/>
          </p:cNvSpPr>
          <p:nvPr>
            <p:ph type="title" hasCustomPrompt="1"/>
          </p:nvPr>
        </p:nvSpPr>
        <p:spPr>
          <a:xfrm>
            <a:off x="838200" y="167786"/>
            <a:ext cx="6027738" cy="493486"/>
          </a:xfrm>
          <a:prstGeom prst="rect">
            <a:avLst/>
          </a:prstGeom>
        </p:spPr>
        <p:txBody>
          <a:bodyPr/>
          <a:lstStyle>
            <a:lvl1pPr>
              <a:defRPr baseline="0">
                <a:solidFill>
                  <a:schemeClr val="bg1"/>
                </a:solidFill>
              </a:defRPr>
            </a:lvl1pPr>
          </a:lstStyle>
          <a:p>
            <a:r>
              <a:rPr lang="en-US" dirty="0"/>
              <a:t>Insert Section Title</a:t>
            </a:r>
          </a:p>
        </p:txBody>
      </p:sp>
      <p:sp>
        <p:nvSpPr>
          <p:cNvPr id="8" name="Text Placeholder 11"/>
          <p:cNvSpPr>
            <a:spLocks noGrp="1"/>
          </p:cNvSpPr>
          <p:nvPr>
            <p:ph type="body" sz="quarter" idx="16" hasCustomPrompt="1"/>
          </p:nvPr>
        </p:nvSpPr>
        <p:spPr>
          <a:xfrm>
            <a:off x="838200" y="887439"/>
            <a:ext cx="10515600" cy="488950"/>
          </a:xfrm>
        </p:spPr>
        <p:txBody>
          <a:bodyPr/>
          <a:lstStyle>
            <a:lvl1pPr marL="0" indent="0">
              <a:buFontTx/>
              <a:buNone/>
              <a:defRPr baseline="0">
                <a:ln>
                  <a:noFill/>
                </a:ln>
                <a:solidFill>
                  <a:schemeClr val="tx2"/>
                </a:solidFill>
                <a:latin typeface="Helvetica Neue Medium" charset="0"/>
              </a:defRPr>
            </a:lvl1pPr>
          </a:lstStyle>
          <a:p>
            <a:pPr lvl="0"/>
            <a:r>
              <a:rPr lang="en-US" dirty="0"/>
              <a:t>Insert Slide Title</a:t>
            </a:r>
          </a:p>
        </p:txBody>
      </p:sp>
    </p:spTree>
    <p:extLst>
      <p:ext uri="{BB962C8B-B14F-4D97-AF65-F5344CB8AC3E}">
        <p14:creationId xmlns:p14="http://schemas.microsoft.com/office/powerpoint/2010/main" val="550982274"/>
      </p:ext>
    </p:extLst>
  </p:cSld>
  <p:clrMapOvr>
    <a:masterClrMapping/>
  </p:clrMapOvr>
  <p:extLst mod="1">
    <p:ext uri="{DCECCB84-F9BA-43D5-87BE-67443E8EF086}">
      <p15:sldGuideLst xmlns:p15="http://schemas.microsoft.com/office/powerpoint/2012/main">
        <p15:guide id="1" orient="horz" pos="132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167786"/>
            <a:ext cx="6027738" cy="493486"/>
          </a:xfrm>
          <a:prstGeom prst="rect">
            <a:avLst/>
          </a:prstGeom>
        </p:spPr>
        <p:txBody>
          <a:bodyPr/>
          <a:lstStyle>
            <a:lvl1pPr>
              <a:defRPr baseline="0">
                <a:solidFill>
                  <a:schemeClr val="bg1"/>
                </a:solidFill>
              </a:defRPr>
            </a:lvl1pPr>
          </a:lstStyle>
          <a:p>
            <a:r>
              <a:rPr lang="en-US" dirty="0"/>
              <a:t>Insert Section Title</a:t>
            </a:r>
          </a:p>
        </p:txBody>
      </p:sp>
      <p:sp>
        <p:nvSpPr>
          <p:cNvPr id="2" name="Footer Placeholder 1"/>
          <p:cNvSpPr>
            <a:spLocks noGrp="1"/>
          </p:cNvSpPr>
          <p:nvPr>
            <p:ph type="ftr" sz="quarter" idx="15"/>
          </p:nvPr>
        </p:nvSpPr>
        <p:spPr/>
        <p:txBody>
          <a:bodyPr/>
          <a:lstStyle/>
          <a:p>
            <a:endParaRPr lang="en-US"/>
          </a:p>
        </p:txBody>
      </p:sp>
      <p:sp>
        <p:nvSpPr>
          <p:cNvPr id="3" name="Slide Number Placeholder 2"/>
          <p:cNvSpPr>
            <a:spLocks noGrp="1"/>
          </p:cNvSpPr>
          <p:nvPr>
            <p:ph type="sldNum" sz="quarter" idx="16"/>
          </p:nvPr>
        </p:nvSpPr>
        <p:spPr/>
        <p:txBody>
          <a:bodyPr/>
          <a:lstStyle/>
          <a:p>
            <a:fld id="{974CDA38-6B6D-E741-AB70-CA55CF19A2A7}" type="slidenum">
              <a:rPr lang="en-US" smtClean="0"/>
              <a:t>‹#›</a:t>
            </a:fld>
            <a:endParaRPr lang="en-US"/>
          </a:p>
        </p:txBody>
      </p:sp>
      <p:sp>
        <p:nvSpPr>
          <p:cNvPr id="8" name="Text Placeholder 11"/>
          <p:cNvSpPr>
            <a:spLocks noGrp="1"/>
          </p:cNvSpPr>
          <p:nvPr>
            <p:ph type="body" sz="quarter" idx="17" hasCustomPrompt="1"/>
          </p:nvPr>
        </p:nvSpPr>
        <p:spPr>
          <a:xfrm>
            <a:off x="838200" y="887439"/>
            <a:ext cx="10515600" cy="488950"/>
          </a:xfrm>
        </p:spPr>
        <p:txBody>
          <a:bodyPr/>
          <a:lstStyle>
            <a:lvl1pPr marL="0" indent="0">
              <a:buFontTx/>
              <a:buNone/>
              <a:defRPr baseline="0">
                <a:ln>
                  <a:noFill/>
                </a:ln>
                <a:solidFill>
                  <a:schemeClr val="tx2"/>
                </a:solidFill>
                <a:latin typeface="Helvetica Neue Medium" charset="0"/>
              </a:defRPr>
            </a:lvl1pPr>
          </a:lstStyle>
          <a:p>
            <a:pPr lvl="0"/>
            <a:r>
              <a:rPr lang="en-US" dirty="0"/>
              <a:t>Insert Slide Title</a:t>
            </a:r>
          </a:p>
        </p:txBody>
      </p:sp>
    </p:spTree>
    <p:extLst>
      <p:ext uri="{BB962C8B-B14F-4D97-AF65-F5344CB8AC3E}">
        <p14:creationId xmlns:p14="http://schemas.microsoft.com/office/powerpoint/2010/main" val="40959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6" y="417859"/>
            <a:ext cx="11123084" cy="1143000"/>
          </a:xfrm>
          <a:prstGeom prst="rect">
            <a:avLst/>
          </a:prstGeom>
        </p:spPr>
        <p:txBody>
          <a:bodyPr lIns="91269" tIns="45635" rIns="91269" bIns="45635"/>
          <a:lstStyle>
            <a:lvl1pPr algn="l">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3" y="1600217"/>
            <a:ext cx="11137901" cy="4525963"/>
          </a:xfrm>
          <a:prstGeom prst="rect">
            <a:avLst/>
          </a:prstGeom>
        </p:spPr>
        <p:txBody>
          <a:bodyPr lIns="91269" tIns="45635" rIns="91269" bIns="45635"/>
          <a:lstStyle>
            <a:lvl1pPr>
              <a:buClr>
                <a:schemeClr val="accent1"/>
              </a:buClr>
              <a:buSzPct val="100000"/>
              <a:buFont typeface="Wingdings" pitchFamily="2" charset="2"/>
              <a:buChar char="§"/>
              <a:defRPr>
                <a:latin typeface="Arial" pitchFamily="34" charset="0"/>
                <a:cs typeface="Arial" pitchFamily="34" charset="0"/>
              </a:defRPr>
            </a:lvl1pPr>
            <a:lvl2pPr>
              <a:buClr>
                <a:schemeClr val="accent2"/>
              </a:buClr>
              <a:buSzPct val="100000"/>
              <a:buFont typeface="Wingdings" pitchFamily="2" charset="2"/>
              <a:buChar char="§"/>
              <a:defRPr>
                <a:latin typeface="Arial" pitchFamily="34" charset="0"/>
                <a:cs typeface="Arial" pitchFamily="34" charset="0"/>
              </a:defRPr>
            </a:lvl2pPr>
            <a:lvl3pPr>
              <a:buClr>
                <a:schemeClr val="accent2"/>
              </a:buClr>
              <a:buSzPct val="100000"/>
              <a:buFont typeface="Wingdings" pitchFamily="2" charset="2"/>
              <a:buChar char="§"/>
              <a:defRPr>
                <a:latin typeface="Arial" pitchFamily="34" charset="0"/>
                <a:cs typeface="Arial" pitchFamily="34" charset="0"/>
              </a:defRPr>
            </a:lvl3pPr>
            <a:lvl4pPr>
              <a:buClr>
                <a:schemeClr val="accent2"/>
              </a:buClr>
              <a:buSzPct val="100000"/>
              <a:buFont typeface="Wingdings" pitchFamily="2" charset="2"/>
              <a:buChar char="§"/>
              <a:defRPr>
                <a:latin typeface="Arial" pitchFamily="34" charset="0"/>
                <a:cs typeface="Arial" pitchFamily="34" charset="0"/>
              </a:defRPr>
            </a:lvl4pPr>
            <a:lvl5pPr>
              <a:buClr>
                <a:schemeClr val="accent2"/>
              </a:buClr>
              <a:buSzPct val="1000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txBox="1">
            <a:spLocks/>
          </p:cNvSpPr>
          <p:nvPr userDrawn="1"/>
        </p:nvSpPr>
        <p:spPr>
          <a:xfrm>
            <a:off x="5842612" y="6356351"/>
            <a:ext cx="506776" cy="365125"/>
          </a:xfrm>
          <a:prstGeom prst="rect">
            <a:avLst/>
          </a:prstGeom>
        </p:spPr>
        <p:txBody>
          <a:bodyPr vert="horz" lIns="91216" tIns="45609" rIns="91216" bIns="45609" rtlCol="0" anchor="ctr"/>
          <a:lstStyle>
            <a:defPPr>
              <a:defRPr lang="en-US"/>
            </a:defPPr>
            <a:lvl1pPr marL="0" algn="r" defTabSz="913758" rtl="0" eaLnBrk="1" latinLnBrk="0" hangingPunct="1">
              <a:defRPr sz="1200" kern="1200">
                <a:solidFill>
                  <a:schemeClr val="tx1">
                    <a:tint val="75000"/>
                  </a:schemeClr>
                </a:solidFill>
                <a:latin typeface="Arial" pitchFamily="34" charset="0"/>
                <a:ea typeface="+mn-ea"/>
                <a:cs typeface="Arial" pitchFamily="34" charset="0"/>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a:lstStyle>
          <a:p>
            <a:fld id="{83C9395C-8E1C-46BD-B8E7-4A4F9C75DBEB}" type="slidenum">
              <a:rPr lang="en-US" sz="1200" smtClean="0"/>
              <a:pPr/>
              <a:t>‹#›</a:t>
            </a:fld>
            <a:endParaRPr lang="en-US" sz="1200" dirty="0"/>
          </a:p>
        </p:txBody>
      </p:sp>
      <p:cxnSp>
        <p:nvCxnSpPr>
          <p:cNvPr id="8" name="Straight Connector 7"/>
          <p:cNvCxnSpPr/>
          <p:nvPr userDrawn="1"/>
        </p:nvCxnSpPr>
        <p:spPr>
          <a:xfrm>
            <a:off x="586614" y="6272784"/>
            <a:ext cx="11137900" cy="0"/>
          </a:xfrm>
          <a:prstGeom prst="line">
            <a:avLst/>
          </a:prstGeom>
          <a:ln w="158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4"/>
          <p:cNvSpPr>
            <a:spLocks noGrp="1"/>
          </p:cNvSpPr>
          <p:nvPr>
            <p:ph type="dt" sz="half" idx="10"/>
          </p:nvPr>
        </p:nvSpPr>
        <p:spPr>
          <a:xfrm>
            <a:off x="774710" y="6356351"/>
            <a:ext cx="2679700" cy="365125"/>
          </a:xfrm>
          <a:prstGeom prst="rect">
            <a:avLst/>
          </a:prstGeom>
        </p:spPr>
        <p:txBody>
          <a:bodyPr/>
          <a:lstStyle>
            <a:lvl1pPr>
              <a:defRPr>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68457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bg>
      <p:bgRef idx="1001">
        <a:schemeClr val="bg1"/>
      </p:bgRef>
    </p:bg>
    <p:spTree>
      <p:nvGrpSpPr>
        <p:cNvPr id="1" name=""/>
        <p:cNvGrpSpPr/>
        <p:nvPr/>
      </p:nvGrpSpPr>
      <p:grpSpPr>
        <a:xfrm>
          <a:off x="0" y="0"/>
          <a:ext cx="0" cy="0"/>
          <a:chOff x="0" y="0"/>
          <a:chExt cx="0" cy="0"/>
        </a:xfrm>
      </p:grpSpPr>
      <p:pic>
        <p:nvPicPr>
          <p:cNvPr id="14" name="Picture 13" descr="Picture1.jpg"/>
          <p:cNvPicPr>
            <a:picLocks noChangeAspect="1"/>
          </p:cNvPicPr>
          <p:nvPr userDrawn="1"/>
        </p:nvPicPr>
        <p:blipFill>
          <a:blip r:embed="rId2" cstate="print"/>
          <a:srcRect l="94377" t="-233" r="759" b="98670"/>
          <a:stretch>
            <a:fillRect/>
          </a:stretch>
        </p:blipFill>
        <p:spPr>
          <a:xfrm>
            <a:off x="11745602" y="-6299"/>
            <a:ext cx="446423" cy="40340"/>
          </a:xfrm>
          <a:prstGeom prst="rect">
            <a:avLst/>
          </a:prstGeom>
        </p:spPr>
      </p:pic>
      <p:pic>
        <p:nvPicPr>
          <p:cNvPr id="15" name="Picture 14" descr="Picture1.jpg"/>
          <p:cNvPicPr>
            <a:picLocks noChangeAspect="1"/>
          </p:cNvPicPr>
          <p:nvPr userDrawn="1"/>
        </p:nvPicPr>
        <p:blipFill>
          <a:blip r:embed="rId2" cstate="print"/>
          <a:srcRect l="802" t="287" b="98670"/>
          <a:stretch>
            <a:fillRect/>
          </a:stretch>
        </p:blipFill>
        <p:spPr>
          <a:xfrm>
            <a:off x="0" y="0"/>
            <a:ext cx="12179685" cy="72086"/>
          </a:xfrm>
          <a:prstGeom prst="rect">
            <a:avLst/>
          </a:prstGeom>
        </p:spPr>
      </p:pic>
      <p:pic>
        <p:nvPicPr>
          <p:cNvPr id="9" name="Picture 8" descr="Picture1.jpg"/>
          <p:cNvPicPr>
            <a:picLocks noChangeAspect="1"/>
          </p:cNvPicPr>
          <p:nvPr userDrawn="1"/>
        </p:nvPicPr>
        <p:blipFill>
          <a:blip r:embed="rId2" cstate="print"/>
          <a:stretch>
            <a:fillRect/>
          </a:stretch>
        </p:blipFill>
        <p:spPr>
          <a:xfrm>
            <a:off x="0" y="26894"/>
            <a:ext cx="12192000" cy="6858000"/>
          </a:xfrm>
          <a:prstGeom prst="rect">
            <a:avLst/>
          </a:prstGeom>
        </p:spPr>
      </p:pic>
      <p:sp>
        <p:nvSpPr>
          <p:cNvPr id="8" name="Content Placeholder 2"/>
          <p:cNvSpPr>
            <a:spLocks noGrp="1"/>
          </p:cNvSpPr>
          <p:nvPr>
            <p:ph idx="13"/>
          </p:nvPr>
        </p:nvSpPr>
        <p:spPr>
          <a:xfrm>
            <a:off x="600709" y="1115903"/>
            <a:ext cx="11143488" cy="402336"/>
          </a:xfrm>
          <a:prstGeom prst="rect">
            <a:avLst/>
          </a:prstGeom>
        </p:spPr>
        <p:txBody>
          <a:bodyPr lIns="91216" tIns="45609" rIns="91216" bIns="45609"/>
          <a:lstStyle>
            <a:lvl1pPr>
              <a:buClr>
                <a:schemeClr val="accent1"/>
              </a:buClr>
              <a:buSzPct val="120000"/>
              <a:buFontTx/>
              <a:buNone/>
              <a:defRPr sz="2000" b="1">
                <a:solidFill>
                  <a:schemeClr val="bg1"/>
                </a:solidFill>
                <a:latin typeface="Arial" pitchFamily="34" charset="0"/>
                <a:cs typeface="Arial" pitchFamily="34" charset="0"/>
              </a:defRPr>
            </a:lvl1pPr>
            <a:lvl2pPr>
              <a:buClr>
                <a:schemeClr val="accent2"/>
              </a:buClr>
              <a:buSzPct val="100000"/>
              <a:buFont typeface="Arial" pitchFamily="34" charset="0"/>
              <a:buChar char="–"/>
              <a:defRPr sz="1800">
                <a:latin typeface="Arial" pitchFamily="34" charset="0"/>
                <a:cs typeface="Arial" pitchFamily="34" charset="0"/>
              </a:defRPr>
            </a:lvl2pPr>
            <a:lvl3pPr>
              <a:buClr>
                <a:schemeClr val="accent2"/>
              </a:buClr>
              <a:buSzPct val="100000"/>
              <a:buFont typeface="Arial" pitchFamily="34" charset="0"/>
              <a:buChar char="•"/>
              <a:defRPr sz="1800">
                <a:latin typeface="Arial" pitchFamily="34" charset="0"/>
                <a:cs typeface="Arial" pitchFamily="34" charset="0"/>
              </a:defRPr>
            </a:lvl3pPr>
            <a:lvl4pPr>
              <a:buClr>
                <a:schemeClr val="accent2"/>
              </a:buClr>
              <a:buSzPct val="100000"/>
              <a:buFont typeface="Courier New" pitchFamily="49" charset="0"/>
              <a:buChar char="o"/>
              <a:defRPr sz="1600">
                <a:latin typeface="Arial" pitchFamily="34" charset="0"/>
                <a:cs typeface="Arial" pitchFamily="34" charset="0"/>
              </a:defRPr>
            </a:lvl4pPr>
            <a:lvl5pPr>
              <a:buClr>
                <a:schemeClr val="accent2"/>
              </a:buClr>
              <a:buSzPct val="100000"/>
              <a:buFont typeface="Wingdings" pitchFamily="2" charset="2"/>
              <a:buChar char="§"/>
              <a:defRPr sz="1600">
                <a:latin typeface="Arial" pitchFamily="34" charset="0"/>
                <a:cs typeface="Arial" pitchFamily="34" charset="0"/>
              </a:defRPr>
            </a:lvl5pPr>
          </a:lstStyle>
          <a:p>
            <a:pPr lvl="0"/>
            <a:r>
              <a:rPr lang="en-US" dirty="0"/>
              <a:t>Click to edit</a:t>
            </a:r>
          </a:p>
        </p:txBody>
      </p:sp>
      <p:sp>
        <p:nvSpPr>
          <p:cNvPr id="7" name="TextBox 6"/>
          <p:cNvSpPr txBox="1"/>
          <p:nvPr userDrawn="1"/>
        </p:nvSpPr>
        <p:spPr>
          <a:xfrm>
            <a:off x="594613" y="1117013"/>
            <a:ext cx="11155680" cy="400110"/>
          </a:xfrm>
          <a:prstGeom prst="rect">
            <a:avLst/>
          </a:prstGeom>
          <a:solidFill>
            <a:srgbClr val="69301F"/>
          </a:solidFill>
        </p:spPr>
        <p:txBody>
          <a:bodyPr wrap="square" lIns="91216" tIns="45609" rIns="91216" bIns="45609" rtlCol="0">
            <a:spAutoFit/>
          </a:bodyPr>
          <a:lstStyle/>
          <a:p>
            <a:endParaRPr lang="en-US" sz="2000" dirty="0">
              <a:solidFill>
                <a:schemeClr val="bg1"/>
              </a:solidFill>
            </a:endParaRPr>
          </a:p>
        </p:txBody>
      </p:sp>
      <p:sp>
        <p:nvSpPr>
          <p:cNvPr id="2" name="Title 1"/>
          <p:cNvSpPr>
            <a:spLocks noGrp="1"/>
          </p:cNvSpPr>
          <p:nvPr>
            <p:ph type="title"/>
          </p:nvPr>
        </p:nvSpPr>
        <p:spPr>
          <a:xfrm>
            <a:off x="469656" y="463580"/>
            <a:ext cx="11155680" cy="523973"/>
          </a:xfrm>
          <a:prstGeom prst="rect">
            <a:avLst/>
          </a:prstGeom>
        </p:spPr>
        <p:txBody>
          <a:bodyPr lIns="91216" tIns="45609" rIns="91216" bIns="45609"/>
          <a:lstStyle>
            <a:lvl1pPr algn="l">
              <a:defRPr sz="2600" b="1">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09603" y="1545359"/>
            <a:ext cx="11137901" cy="4525963"/>
          </a:xfrm>
          <a:prstGeom prst="rect">
            <a:avLst/>
          </a:prstGeom>
        </p:spPr>
        <p:txBody>
          <a:bodyPr lIns="91216" tIns="45609" rIns="91216" bIns="45609"/>
          <a:lstStyle>
            <a:lvl1pPr>
              <a:spcBef>
                <a:spcPts val="1200"/>
              </a:spcBef>
              <a:buClr>
                <a:schemeClr val="accent1"/>
              </a:buClr>
              <a:buSzPct val="120000"/>
              <a:buFont typeface="Wingdings" pitchFamily="2" charset="2"/>
              <a:buChar char="§"/>
              <a:defRPr sz="2000" b="1">
                <a:latin typeface="Arial" pitchFamily="34" charset="0"/>
                <a:cs typeface="Arial" pitchFamily="34" charset="0"/>
              </a:defRPr>
            </a:lvl1pPr>
            <a:lvl2pPr>
              <a:spcBef>
                <a:spcPts val="600"/>
              </a:spcBef>
              <a:buClr>
                <a:schemeClr val="accent2"/>
              </a:buClr>
              <a:buSzPct val="100000"/>
              <a:buFont typeface="Arial" pitchFamily="34" charset="0"/>
              <a:buChar char="–"/>
              <a:defRPr sz="1800">
                <a:latin typeface="Arial" pitchFamily="34" charset="0"/>
                <a:cs typeface="Arial" pitchFamily="34" charset="0"/>
              </a:defRPr>
            </a:lvl2pPr>
            <a:lvl3pPr>
              <a:spcBef>
                <a:spcPts val="600"/>
              </a:spcBef>
              <a:buClr>
                <a:schemeClr val="accent2"/>
              </a:buClr>
              <a:buSzPct val="100000"/>
              <a:buFont typeface="Arial" pitchFamily="34" charset="0"/>
              <a:buChar char="•"/>
              <a:defRPr sz="1800">
                <a:latin typeface="Arial" pitchFamily="34" charset="0"/>
                <a:cs typeface="Arial" pitchFamily="34" charset="0"/>
              </a:defRPr>
            </a:lvl3pPr>
            <a:lvl4pPr>
              <a:spcBef>
                <a:spcPts val="600"/>
              </a:spcBef>
              <a:buClr>
                <a:schemeClr val="accent2"/>
              </a:buClr>
              <a:buSzPct val="100000"/>
              <a:buFont typeface="Courier New" pitchFamily="49" charset="0"/>
              <a:buChar char="o"/>
              <a:defRPr sz="1600">
                <a:latin typeface="Arial" pitchFamily="34" charset="0"/>
                <a:cs typeface="Arial" pitchFamily="34" charset="0"/>
              </a:defRPr>
            </a:lvl4pPr>
            <a:lvl5pPr>
              <a:spcBef>
                <a:spcPts val="600"/>
              </a:spcBef>
              <a:buClr>
                <a:schemeClr val="accent2"/>
              </a:buClr>
              <a:buSzPct val="100000"/>
              <a:buFont typeface="Wingdings" pitchFamily="2" charset="2"/>
              <a:buChar cha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842612" y="6356351"/>
            <a:ext cx="506776" cy="365125"/>
          </a:xfrm>
          <a:prstGeom prst="rect">
            <a:avLst/>
          </a:prstGeom>
        </p:spPr>
        <p:txBody>
          <a:bodyPr lIns="91216" tIns="45609" rIns="91216" bIns="45609"/>
          <a:lstStyle>
            <a:lvl1pPr>
              <a:defRPr sz="1200">
                <a:latin typeface="Arial" pitchFamily="34" charset="0"/>
                <a:cs typeface="Arial" pitchFamily="34" charset="0"/>
              </a:defRPr>
            </a:lvl1pPr>
          </a:lstStyle>
          <a:p>
            <a:fld id="{83C9395C-8E1C-46BD-B8E7-4A4F9C75DBEB}" type="slidenum">
              <a:rPr lang="en-US" smtClean="0"/>
              <a:pPr/>
              <a:t>‹#›</a:t>
            </a:fld>
            <a:endParaRPr lang="en-US" dirty="0"/>
          </a:p>
        </p:txBody>
      </p:sp>
      <p:cxnSp>
        <p:nvCxnSpPr>
          <p:cNvPr id="10" name="Straight Connector 9"/>
          <p:cNvCxnSpPr/>
          <p:nvPr userDrawn="1"/>
        </p:nvCxnSpPr>
        <p:spPr>
          <a:xfrm>
            <a:off x="586614" y="6272784"/>
            <a:ext cx="11137900" cy="0"/>
          </a:xfrm>
          <a:prstGeom prst="line">
            <a:avLst/>
          </a:prstGeom>
          <a:ln w="158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86614" y="929640"/>
            <a:ext cx="11137900" cy="0"/>
          </a:xfrm>
          <a:prstGeom prst="line">
            <a:avLst/>
          </a:prstGeom>
          <a:ln w="158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8495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sided company format ">
    <p:bg>
      <p:bgRef idx="1001">
        <a:schemeClr val="bg1"/>
      </p:bgRef>
    </p:bg>
    <p:spTree>
      <p:nvGrpSpPr>
        <p:cNvPr id="1" name=""/>
        <p:cNvGrpSpPr/>
        <p:nvPr/>
      </p:nvGrpSpPr>
      <p:grpSpPr>
        <a:xfrm>
          <a:off x="0" y="0"/>
          <a:ext cx="0" cy="0"/>
          <a:chOff x="0" y="0"/>
          <a:chExt cx="0" cy="0"/>
        </a:xfrm>
      </p:grpSpPr>
      <p:pic>
        <p:nvPicPr>
          <p:cNvPr id="14" name="Picture 13" descr="Picture1.jpg"/>
          <p:cNvPicPr>
            <a:picLocks noChangeAspect="1"/>
          </p:cNvPicPr>
          <p:nvPr userDrawn="1"/>
        </p:nvPicPr>
        <p:blipFill>
          <a:blip r:embed="rId2" cstate="print"/>
          <a:srcRect l="94377" t="-233" r="759" b="98670"/>
          <a:stretch>
            <a:fillRect/>
          </a:stretch>
        </p:blipFill>
        <p:spPr>
          <a:xfrm>
            <a:off x="11745587" y="-6299"/>
            <a:ext cx="446423" cy="40340"/>
          </a:xfrm>
          <a:prstGeom prst="rect">
            <a:avLst/>
          </a:prstGeom>
        </p:spPr>
      </p:pic>
      <p:pic>
        <p:nvPicPr>
          <p:cNvPr id="15" name="Picture 14" descr="Picture1.jpg"/>
          <p:cNvPicPr>
            <a:picLocks noChangeAspect="1"/>
          </p:cNvPicPr>
          <p:nvPr userDrawn="1"/>
        </p:nvPicPr>
        <p:blipFill>
          <a:blip r:embed="rId2" cstate="print"/>
          <a:srcRect l="802" t="287" b="98670"/>
          <a:stretch>
            <a:fillRect/>
          </a:stretch>
        </p:blipFill>
        <p:spPr>
          <a:xfrm>
            <a:off x="0" y="0"/>
            <a:ext cx="12179685" cy="72086"/>
          </a:xfrm>
          <a:prstGeom prst="rect">
            <a:avLst/>
          </a:prstGeom>
        </p:spPr>
      </p:pic>
      <p:pic>
        <p:nvPicPr>
          <p:cNvPr id="9" name="Picture 8" descr="Picture1.jpg"/>
          <p:cNvPicPr>
            <a:picLocks noChangeAspect="1"/>
          </p:cNvPicPr>
          <p:nvPr userDrawn="1"/>
        </p:nvPicPr>
        <p:blipFill>
          <a:blip r:embed="rId2" cstate="print"/>
          <a:stretch>
            <a:fillRect/>
          </a:stretch>
        </p:blipFill>
        <p:spPr>
          <a:xfrm>
            <a:off x="0" y="26894"/>
            <a:ext cx="12192000" cy="6858000"/>
          </a:xfrm>
          <a:prstGeom prst="rect">
            <a:avLst/>
          </a:prstGeom>
        </p:spPr>
      </p:pic>
      <p:sp>
        <p:nvSpPr>
          <p:cNvPr id="8" name="Content Placeholder 2"/>
          <p:cNvSpPr>
            <a:spLocks noGrp="1"/>
          </p:cNvSpPr>
          <p:nvPr>
            <p:ph idx="13"/>
          </p:nvPr>
        </p:nvSpPr>
        <p:spPr>
          <a:xfrm>
            <a:off x="600709" y="1115903"/>
            <a:ext cx="11143488" cy="402336"/>
          </a:xfrm>
          <a:prstGeom prst="rect">
            <a:avLst/>
          </a:prstGeom>
        </p:spPr>
        <p:txBody>
          <a:bodyPr lIns="91333" tIns="45667" rIns="91333" bIns="45667"/>
          <a:lstStyle>
            <a:lvl1pPr>
              <a:buClr>
                <a:schemeClr val="accent1"/>
              </a:buClr>
              <a:buSzPct val="120000"/>
              <a:buFontTx/>
              <a:buNone/>
              <a:defRPr sz="2000" b="1">
                <a:solidFill>
                  <a:schemeClr val="bg1"/>
                </a:solidFill>
                <a:latin typeface="Arial" pitchFamily="34" charset="0"/>
                <a:cs typeface="Arial" pitchFamily="34" charset="0"/>
              </a:defRPr>
            </a:lvl1pPr>
            <a:lvl2pPr>
              <a:buClr>
                <a:schemeClr val="accent2"/>
              </a:buClr>
              <a:buSzPct val="100000"/>
              <a:buFont typeface="Arial" pitchFamily="34" charset="0"/>
              <a:buChar char="–"/>
              <a:defRPr sz="1800">
                <a:latin typeface="Arial" pitchFamily="34" charset="0"/>
                <a:cs typeface="Arial" pitchFamily="34" charset="0"/>
              </a:defRPr>
            </a:lvl2pPr>
            <a:lvl3pPr>
              <a:buClr>
                <a:schemeClr val="accent2"/>
              </a:buClr>
              <a:buSzPct val="100000"/>
              <a:buFont typeface="Arial" pitchFamily="34" charset="0"/>
              <a:buChar char="•"/>
              <a:defRPr sz="1800">
                <a:latin typeface="Arial" pitchFamily="34" charset="0"/>
                <a:cs typeface="Arial" pitchFamily="34" charset="0"/>
              </a:defRPr>
            </a:lvl3pPr>
            <a:lvl4pPr>
              <a:buClr>
                <a:schemeClr val="accent2"/>
              </a:buClr>
              <a:buSzPct val="100000"/>
              <a:buFont typeface="Courier New" pitchFamily="49" charset="0"/>
              <a:buChar char="o"/>
              <a:defRPr sz="1600">
                <a:latin typeface="Arial" pitchFamily="34" charset="0"/>
                <a:cs typeface="Arial" pitchFamily="34" charset="0"/>
              </a:defRPr>
            </a:lvl4pPr>
            <a:lvl5pPr>
              <a:buClr>
                <a:schemeClr val="accent2"/>
              </a:buClr>
              <a:buSzPct val="100000"/>
              <a:buFont typeface="Wingdings" pitchFamily="2" charset="2"/>
              <a:buChar char="§"/>
              <a:defRPr sz="1600">
                <a:latin typeface="Arial" pitchFamily="34" charset="0"/>
                <a:cs typeface="Arial" pitchFamily="34" charset="0"/>
              </a:defRPr>
            </a:lvl5pPr>
          </a:lstStyle>
          <a:p>
            <a:pPr lvl="0"/>
            <a:r>
              <a:rPr lang="en-US" dirty="0"/>
              <a:t>Click to edit</a:t>
            </a:r>
          </a:p>
        </p:txBody>
      </p:sp>
      <p:sp>
        <p:nvSpPr>
          <p:cNvPr id="7" name="TextBox 6"/>
          <p:cNvSpPr txBox="1"/>
          <p:nvPr userDrawn="1"/>
        </p:nvSpPr>
        <p:spPr>
          <a:xfrm>
            <a:off x="594613" y="1117013"/>
            <a:ext cx="11160659" cy="400110"/>
          </a:xfrm>
          <a:prstGeom prst="rect">
            <a:avLst/>
          </a:prstGeom>
          <a:solidFill>
            <a:srgbClr val="69301F"/>
          </a:solidFill>
        </p:spPr>
        <p:txBody>
          <a:bodyPr wrap="square" lIns="91333" tIns="45667" rIns="91333" bIns="45667" rtlCol="0">
            <a:spAutoFit/>
          </a:bodyPr>
          <a:lstStyle/>
          <a:p>
            <a:endParaRPr lang="en-US" sz="2000" dirty="0">
              <a:solidFill>
                <a:schemeClr val="bg1"/>
              </a:solidFill>
            </a:endParaRPr>
          </a:p>
        </p:txBody>
      </p:sp>
      <p:sp>
        <p:nvSpPr>
          <p:cNvPr id="2" name="Title 1"/>
          <p:cNvSpPr>
            <a:spLocks noGrp="1"/>
          </p:cNvSpPr>
          <p:nvPr>
            <p:ph type="title"/>
          </p:nvPr>
        </p:nvSpPr>
        <p:spPr>
          <a:xfrm>
            <a:off x="469656" y="463580"/>
            <a:ext cx="11155680" cy="523973"/>
          </a:xfrm>
          <a:prstGeom prst="rect">
            <a:avLst/>
          </a:prstGeom>
        </p:spPr>
        <p:txBody>
          <a:bodyPr lIns="91333" tIns="45667" rIns="91333" bIns="45667"/>
          <a:lstStyle>
            <a:lvl1pPr algn="l">
              <a:defRPr sz="2600" b="1">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64196" y="1586290"/>
            <a:ext cx="5359017" cy="4525963"/>
          </a:xfrm>
          <a:prstGeom prst="rect">
            <a:avLst/>
          </a:prstGeom>
        </p:spPr>
        <p:txBody>
          <a:bodyPr lIns="91333" tIns="45667" rIns="91333" bIns="45667"/>
          <a:lstStyle>
            <a:lvl1pPr>
              <a:spcBef>
                <a:spcPts val="1200"/>
              </a:spcBef>
              <a:buClr>
                <a:schemeClr val="accent1"/>
              </a:buClr>
              <a:buSzPct val="120000"/>
              <a:buFont typeface="Wingdings" pitchFamily="2" charset="2"/>
              <a:buChar char="§"/>
              <a:defRPr sz="2000" b="1">
                <a:latin typeface="Arial" pitchFamily="34" charset="0"/>
                <a:cs typeface="Arial" pitchFamily="34" charset="0"/>
              </a:defRPr>
            </a:lvl1pPr>
            <a:lvl2pPr>
              <a:spcBef>
                <a:spcPts val="600"/>
              </a:spcBef>
              <a:buClr>
                <a:schemeClr val="accent2"/>
              </a:buClr>
              <a:buSzPct val="100000"/>
              <a:buFont typeface="Arial" pitchFamily="34" charset="0"/>
              <a:buChar char="–"/>
              <a:defRPr sz="1800">
                <a:latin typeface="Arial" pitchFamily="34" charset="0"/>
                <a:cs typeface="Arial" pitchFamily="34" charset="0"/>
              </a:defRPr>
            </a:lvl2pPr>
            <a:lvl3pPr>
              <a:spcBef>
                <a:spcPts val="600"/>
              </a:spcBef>
              <a:buClr>
                <a:schemeClr val="accent2"/>
              </a:buClr>
              <a:buSzPct val="100000"/>
              <a:buFont typeface="Arial" pitchFamily="34" charset="0"/>
              <a:buChar char="•"/>
              <a:defRPr sz="1800">
                <a:latin typeface="Arial" pitchFamily="34" charset="0"/>
                <a:cs typeface="Arial" pitchFamily="34" charset="0"/>
              </a:defRPr>
            </a:lvl3pPr>
            <a:lvl4pPr>
              <a:spcBef>
                <a:spcPts val="600"/>
              </a:spcBef>
              <a:buClr>
                <a:schemeClr val="accent2"/>
              </a:buClr>
              <a:buSzPct val="100000"/>
              <a:buFont typeface="Courier New" pitchFamily="49" charset="0"/>
              <a:buChar char="o"/>
              <a:defRPr sz="1600">
                <a:latin typeface="Arial" pitchFamily="34" charset="0"/>
                <a:cs typeface="Arial" pitchFamily="34" charset="0"/>
              </a:defRPr>
            </a:lvl4pPr>
            <a:lvl5pPr>
              <a:spcBef>
                <a:spcPts val="600"/>
              </a:spcBef>
              <a:buClr>
                <a:schemeClr val="accent2"/>
              </a:buClr>
              <a:buSzPct val="100000"/>
              <a:buFont typeface="Wingdings" pitchFamily="2" charset="2"/>
              <a:buChar cha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842612" y="6356351"/>
            <a:ext cx="506776" cy="365125"/>
          </a:xfrm>
          <a:prstGeom prst="rect">
            <a:avLst/>
          </a:prstGeom>
        </p:spPr>
        <p:txBody>
          <a:bodyPr lIns="91333" tIns="45667" rIns="91333" bIns="45667"/>
          <a:lstStyle>
            <a:lvl1pPr>
              <a:defRPr sz="1200">
                <a:latin typeface="Arial" pitchFamily="34" charset="0"/>
                <a:cs typeface="Arial" pitchFamily="34" charset="0"/>
              </a:defRPr>
            </a:lvl1pPr>
          </a:lstStyle>
          <a:p>
            <a:fld id="{83C9395C-8E1C-46BD-B8E7-4A4F9C75DBEB}" type="slidenum">
              <a:rPr lang="en-US" smtClean="0"/>
              <a:pPr/>
              <a:t>‹#›</a:t>
            </a:fld>
            <a:endParaRPr lang="en-US" dirty="0"/>
          </a:p>
        </p:txBody>
      </p:sp>
      <p:cxnSp>
        <p:nvCxnSpPr>
          <p:cNvPr id="10" name="Straight Connector 9"/>
          <p:cNvCxnSpPr/>
          <p:nvPr userDrawn="1"/>
        </p:nvCxnSpPr>
        <p:spPr>
          <a:xfrm>
            <a:off x="586614" y="6272784"/>
            <a:ext cx="11137900" cy="0"/>
          </a:xfrm>
          <a:prstGeom prst="line">
            <a:avLst/>
          </a:prstGeom>
          <a:ln w="158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86614" y="929640"/>
            <a:ext cx="11137900" cy="0"/>
          </a:xfrm>
          <a:prstGeom prst="line">
            <a:avLst/>
          </a:prstGeom>
          <a:ln w="158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4"/>
          </p:nvPr>
        </p:nvSpPr>
        <p:spPr>
          <a:xfrm>
            <a:off x="6344697" y="1574917"/>
            <a:ext cx="5359017" cy="4525963"/>
          </a:xfrm>
          <a:prstGeom prst="rect">
            <a:avLst/>
          </a:prstGeom>
        </p:spPr>
        <p:txBody>
          <a:bodyPr lIns="91333" tIns="45667" rIns="91333" bIns="45667"/>
          <a:lstStyle>
            <a:lvl1pPr>
              <a:spcBef>
                <a:spcPts val="1200"/>
              </a:spcBef>
              <a:buClr>
                <a:schemeClr val="accent1"/>
              </a:buClr>
              <a:buSzPct val="120000"/>
              <a:buFont typeface="Wingdings" pitchFamily="2" charset="2"/>
              <a:buChar char="§"/>
              <a:defRPr sz="2000" b="1">
                <a:latin typeface="Arial" pitchFamily="34" charset="0"/>
                <a:cs typeface="Arial" pitchFamily="34" charset="0"/>
              </a:defRPr>
            </a:lvl1pPr>
            <a:lvl2pPr>
              <a:spcBef>
                <a:spcPts val="600"/>
              </a:spcBef>
              <a:buClr>
                <a:schemeClr val="accent2"/>
              </a:buClr>
              <a:buSzPct val="100000"/>
              <a:buFont typeface="Arial" pitchFamily="34" charset="0"/>
              <a:buChar char="–"/>
              <a:defRPr sz="1800">
                <a:latin typeface="Arial" pitchFamily="34" charset="0"/>
                <a:cs typeface="Arial" pitchFamily="34" charset="0"/>
              </a:defRPr>
            </a:lvl2pPr>
            <a:lvl3pPr>
              <a:spcBef>
                <a:spcPts val="600"/>
              </a:spcBef>
              <a:buClr>
                <a:schemeClr val="accent2"/>
              </a:buClr>
              <a:buSzPct val="100000"/>
              <a:buFont typeface="Arial" pitchFamily="34" charset="0"/>
              <a:buChar char="•"/>
              <a:defRPr sz="1800">
                <a:latin typeface="Arial" pitchFamily="34" charset="0"/>
                <a:cs typeface="Arial" pitchFamily="34" charset="0"/>
              </a:defRPr>
            </a:lvl3pPr>
            <a:lvl4pPr>
              <a:spcBef>
                <a:spcPts val="600"/>
              </a:spcBef>
              <a:buClr>
                <a:schemeClr val="accent2"/>
              </a:buClr>
              <a:buSzPct val="100000"/>
              <a:buFont typeface="Courier New" pitchFamily="49" charset="0"/>
              <a:buChar char="o"/>
              <a:defRPr sz="1600">
                <a:latin typeface="Arial" pitchFamily="34" charset="0"/>
                <a:cs typeface="Arial" pitchFamily="34" charset="0"/>
              </a:defRPr>
            </a:lvl4pPr>
            <a:lvl5pPr>
              <a:spcBef>
                <a:spcPts val="600"/>
              </a:spcBef>
              <a:buClr>
                <a:schemeClr val="accent2"/>
              </a:buClr>
              <a:buSzPct val="100000"/>
              <a:buFont typeface="Wingdings" pitchFamily="2" charset="2"/>
              <a:buChar cha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202017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8.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737171"/>
            <a:ext cx="10515600" cy="4439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700">
                <a:solidFill>
                  <a:srgbClr val="8D8172"/>
                </a:solidFill>
                <a:latin typeface="Helvetica Neue" charset="0"/>
                <a:ea typeface="Helvetica Neue" charset="0"/>
                <a:cs typeface="Helvetica Neue"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E6A763"/>
                </a:solidFill>
                <a:latin typeface="Helvetica Neue" charset="0"/>
                <a:ea typeface="Helvetica Neue" charset="0"/>
                <a:cs typeface="Helvetica Neue" charset="0"/>
              </a:defRPr>
            </a:lvl1pPr>
          </a:lstStyle>
          <a:p>
            <a:fld id="{974CDA38-6B6D-E741-AB70-CA55CF19A2A7}" type="slidenum">
              <a:rPr lang="en-US" smtClean="0"/>
              <a:t>‹#›</a:t>
            </a:fld>
            <a:endParaRPr lang="en-US"/>
          </a:p>
        </p:txBody>
      </p:sp>
      <p:sp>
        <p:nvSpPr>
          <p:cNvPr id="10" name="Title 1"/>
          <p:cNvSpPr txBox="1">
            <a:spLocks/>
          </p:cNvSpPr>
          <p:nvPr/>
        </p:nvSpPr>
        <p:spPr>
          <a:xfrm>
            <a:off x="838200" y="181137"/>
            <a:ext cx="6027738" cy="493486"/>
          </a:xfrm>
          <a:prstGeom prst="rect">
            <a:avLst/>
          </a:prstGeom>
        </p:spPr>
        <p:txBody>
          <a:bodyPr/>
          <a:lstStyle>
            <a:lvl1pPr algn="l" defTabSz="914400" rtl="0" eaLnBrk="1" latinLnBrk="0" hangingPunct="1">
              <a:lnSpc>
                <a:spcPct val="90000"/>
              </a:lnSpc>
              <a:spcBef>
                <a:spcPct val="0"/>
              </a:spcBef>
              <a:buNone/>
              <a:defRPr sz="1800" b="0" i="0" kern="1200" baseline="0">
                <a:solidFill>
                  <a:srgbClr val="52B3DA"/>
                </a:solidFill>
                <a:latin typeface="Helvetica Neue Medium" charset="0"/>
                <a:ea typeface="Helvetica Neue Medium" charset="0"/>
                <a:cs typeface="Helvetica Neue Medium" charset="0"/>
              </a:defRPr>
            </a:lvl1pPr>
          </a:lstStyle>
          <a:p>
            <a:r>
              <a:rPr lang="en-US" baseline="0" dirty="0">
                <a:solidFill>
                  <a:schemeClr val="bg1"/>
                </a:solidFill>
              </a:rPr>
              <a:t>Insert Section Title</a:t>
            </a:r>
          </a:p>
        </p:txBody>
      </p: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92000" cy="674624"/>
          </a:xfrm>
          <a:prstGeom prst="rect">
            <a:avLst/>
          </a:prstGeom>
        </p:spPr>
      </p:pic>
    </p:spTree>
    <p:extLst>
      <p:ext uri="{BB962C8B-B14F-4D97-AF65-F5344CB8AC3E}">
        <p14:creationId xmlns:p14="http://schemas.microsoft.com/office/powerpoint/2010/main" val="1579954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4" r:id="rId7"/>
    <p:sldLayoutId id="2147483675" r:id="rId8"/>
    <p:sldLayoutId id="2147483677" r:id="rId9"/>
    <p:sldLayoutId id="2147483678" r:id="rId10"/>
    <p:sldLayoutId id="2147483680" r:id="rId11"/>
    <p:sldLayoutId id="2147483681" r:id="rId12"/>
  </p:sldLayoutIdLst>
  <p:hf hdr="0" ftr="0" dt="0"/>
  <p:txStyles>
    <p:titleStyle>
      <a:lvl1pPr marL="0" marR="0" indent="0" algn="l" defTabSz="914400" rtl="0" eaLnBrk="1" fontAlgn="auto" latinLnBrk="0" hangingPunct="1">
        <a:lnSpc>
          <a:spcPct val="100000"/>
        </a:lnSpc>
        <a:spcBef>
          <a:spcPts val="0"/>
        </a:spcBef>
        <a:spcAft>
          <a:spcPts val="0"/>
        </a:spcAft>
        <a:buClrTx/>
        <a:buSzTx/>
        <a:buFontTx/>
        <a:buNone/>
        <a:tabLst/>
        <a:defRPr sz="1800" b="0" i="0" kern="1200">
          <a:solidFill>
            <a:srgbClr val="52B3DA"/>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ts val="2800"/>
        </a:lnSpc>
        <a:spcBef>
          <a:spcPts val="0"/>
        </a:spcBef>
        <a:buClr>
          <a:srgbClr val="E6A763"/>
        </a:buClr>
        <a:buSzPct val="125000"/>
        <a:buFont typeface="Arial-BoldMT" charset="0"/>
        <a:buChar char="◦"/>
        <a:defRPr sz="2400" kern="1200" baseline="0">
          <a:solidFill>
            <a:schemeClr val="accent6">
              <a:lumMod val="50000"/>
            </a:schemeClr>
          </a:solidFill>
          <a:latin typeface="Helvetica Neue" charset="0"/>
          <a:ea typeface="Helvetica Neue" charset="0"/>
          <a:cs typeface="Helvetica Neue" charset="0"/>
        </a:defRPr>
      </a:lvl1pPr>
      <a:lvl2pPr marL="519113" indent="-288925" algn="l" defTabSz="914400" rtl="0" eaLnBrk="1" latinLnBrk="0" hangingPunct="1">
        <a:lnSpc>
          <a:spcPts val="2800"/>
        </a:lnSpc>
        <a:spcBef>
          <a:spcPts val="0"/>
        </a:spcBef>
        <a:buClr>
          <a:srgbClr val="E6A763"/>
        </a:buClr>
        <a:buSzPct val="110000"/>
        <a:buFont typeface=".PingFangSC-Regular" charset="-122"/>
        <a:buChar char="﹣"/>
        <a:tabLst/>
        <a:defRPr sz="2000" kern="1200" baseline="0">
          <a:solidFill>
            <a:schemeClr val="accent6">
              <a:lumMod val="50000"/>
            </a:schemeClr>
          </a:solidFill>
          <a:latin typeface="Helvetica Neue" charset="0"/>
          <a:ea typeface="Helvetica Neue" charset="0"/>
          <a:cs typeface="Helvetica Neue" charset="0"/>
        </a:defRPr>
      </a:lvl2pPr>
      <a:lvl3pPr marL="808038" indent="-217488" algn="l" defTabSz="914400" rtl="0" eaLnBrk="1" latinLnBrk="0" hangingPunct="1">
        <a:lnSpc>
          <a:spcPts val="2800"/>
        </a:lnSpc>
        <a:spcBef>
          <a:spcPts val="0"/>
        </a:spcBef>
        <a:buClr>
          <a:srgbClr val="E6A763"/>
        </a:buClr>
        <a:buSzPct val="115000"/>
        <a:buFont typeface="Arial"/>
        <a:buChar char="•"/>
        <a:tabLst/>
        <a:defRPr sz="1800" kern="1200" baseline="0">
          <a:solidFill>
            <a:schemeClr val="accent6">
              <a:lumMod val="50000"/>
            </a:schemeClr>
          </a:solidFill>
          <a:latin typeface="Helvetica Neue" charset="0"/>
          <a:ea typeface="Helvetica Neue" charset="0"/>
          <a:cs typeface="Helvetica Neue" charset="0"/>
        </a:defRPr>
      </a:lvl3pPr>
      <a:lvl4pPr marL="1095375" indent="-244475" algn="l" defTabSz="914400" rtl="0" eaLnBrk="1" latinLnBrk="0" hangingPunct="1">
        <a:lnSpc>
          <a:spcPts val="2800"/>
        </a:lnSpc>
        <a:spcBef>
          <a:spcPts val="0"/>
        </a:spcBef>
        <a:buClr>
          <a:srgbClr val="E6A763"/>
        </a:buClr>
        <a:buFont typeface="Arial"/>
        <a:buChar char="•"/>
        <a:tabLst/>
        <a:defRPr sz="1800" kern="1200">
          <a:solidFill>
            <a:schemeClr val="accent6">
              <a:lumMod val="50000"/>
            </a:schemeClr>
          </a:solidFill>
          <a:latin typeface="Helvetica Neue" charset="0"/>
          <a:ea typeface="Helvetica Neue" charset="0"/>
          <a:cs typeface="Helvetica Neue" charset="0"/>
        </a:defRPr>
      </a:lvl4pPr>
      <a:lvl5pPr marL="1327150" indent="-201613" algn="l" defTabSz="914400" rtl="0" eaLnBrk="1" latinLnBrk="0" hangingPunct="1">
        <a:lnSpc>
          <a:spcPts val="2800"/>
        </a:lnSpc>
        <a:spcBef>
          <a:spcPts val="0"/>
        </a:spcBef>
        <a:buClr>
          <a:srgbClr val="E6A763"/>
        </a:buClr>
        <a:buSzPct val="95000"/>
        <a:buFont typeface="Arial"/>
        <a:buChar char="•"/>
        <a:tabLst/>
        <a:defRPr sz="1600" kern="1200" baseline="0">
          <a:solidFill>
            <a:schemeClr val="accent6">
              <a:lumMod val="50000"/>
            </a:schemeClr>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737171"/>
            <a:ext cx="10515600" cy="4439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700">
                <a:solidFill>
                  <a:srgbClr val="8D8172"/>
                </a:solidFill>
                <a:latin typeface="Helvetica Neue" charset="0"/>
                <a:ea typeface="Helvetica Neue" charset="0"/>
                <a:cs typeface="Helvetica Neue"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E6A763"/>
                </a:solidFill>
                <a:latin typeface="Helvetica Neue" charset="0"/>
                <a:ea typeface="Helvetica Neue" charset="0"/>
                <a:cs typeface="Helvetica Neue" charset="0"/>
              </a:defRPr>
            </a:lvl1pPr>
          </a:lstStyle>
          <a:p>
            <a:fld id="{1111E7FE-0B08-1A4E-BCB7-CAD03B58E051}" type="slidenum">
              <a:rPr lang="en-US" smtClean="0"/>
              <a:pPr/>
              <a:t>‹#›</a:t>
            </a:fld>
            <a:endParaRPr lang="en-US"/>
          </a:p>
        </p:txBody>
      </p:sp>
      <p:sp>
        <p:nvSpPr>
          <p:cNvPr id="10" name="Title 1"/>
          <p:cNvSpPr txBox="1">
            <a:spLocks/>
          </p:cNvSpPr>
          <p:nvPr/>
        </p:nvSpPr>
        <p:spPr>
          <a:xfrm>
            <a:off x="838200" y="181137"/>
            <a:ext cx="6027738" cy="493486"/>
          </a:xfrm>
          <a:prstGeom prst="rect">
            <a:avLst/>
          </a:prstGeom>
        </p:spPr>
        <p:txBody>
          <a:bodyPr/>
          <a:lstStyle>
            <a:lvl1pPr algn="l" defTabSz="914400" rtl="0" eaLnBrk="1" latinLnBrk="0" hangingPunct="1">
              <a:lnSpc>
                <a:spcPct val="90000"/>
              </a:lnSpc>
              <a:spcBef>
                <a:spcPct val="0"/>
              </a:spcBef>
              <a:buNone/>
              <a:defRPr sz="1800" b="0" i="0" kern="1200" baseline="0">
                <a:solidFill>
                  <a:srgbClr val="52B3DA"/>
                </a:solidFill>
                <a:latin typeface="Helvetica Neue Medium" charset="0"/>
                <a:ea typeface="Helvetica Neue Medium" charset="0"/>
                <a:cs typeface="Helvetica Neue Medium" charset="0"/>
              </a:defRPr>
            </a:lvl1pPr>
          </a:lstStyle>
          <a:p>
            <a:r>
              <a:rPr lang="en-US" baseline="0" dirty="0">
                <a:solidFill>
                  <a:schemeClr val="bg1"/>
                </a:solidFill>
              </a:rPr>
              <a:t>Insert Section Title</a:t>
            </a: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2192000" cy="674624"/>
          </a:xfrm>
          <a:prstGeom prst="rect">
            <a:avLst/>
          </a:prstGeom>
        </p:spPr>
      </p:pic>
    </p:spTree>
    <p:extLst>
      <p:ext uri="{BB962C8B-B14F-4D97-AF65-F5344CB8AC3E}">
        <p14:creationId xmlns:p14="http://schemas.microsoft.com/office/powerpoint/2010/main" val="134873134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6" r:id="rId7"/>
    <p:sldLayoutId id="2147483679" r:id="rId8"/>
    <p:sldLayoutId id="2147483682" r:id="rId9"/>
  </p:sldLayoutIdLst>
  <p:hf hdr="0" ftr="0" dt="0"/>
  <p:txStyles>
    <p:titleStyle>
      <a:lvl1pPr algn="l" defTabSz="914400" rtl="0" eaLnBrk="1" latinLnBrk="0" hangingPunct="1">
        <a:lnSpc>
          <a:spcPct val="90000"/>
        </a:lnSpc>
        <a:spcBef>
          <a:spcPct val="0"/>
        </a:spcBef>
        <a:buNone/>
        <a:defRPr sz="1800" b="0" i="0" kern="1200">
          <a:solidFill>
            <a:srgbClr val="52B3DA"/>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ts val="2800"/>
        </a:lnSpc>
        <a:spcBef>
          <a:spcPts val="0"/>
        </a:spcBef>
        <a:buClr>
          <a:srgbClr val="E6A763"/>
        </a:buClr>
        <a:buSzPct val="125000"/>
        <a:buFont typeface="Arial-BoldMT" charset="0"/>
        <a:buChar char="◦"/>
        <a:defRPr sz="2400" kern="1200" baseline="0">
          <a:solidFill>
            <a:schemeClr val="accent6">
              <a:lumMod val="50000"/>
            </a:schemeClr>
          </a:solidFill>
          <a:latin typeface="Helvetica Neue" charset="0"/>
          <a:ea typeface="Helvetica Neue" charset="0"/>
          <a:cs typeface="Helvetica Neue" charset="0"/>
        </a:defRPr>
      </a:lvl1pPr>
      <a:lvl2pPr marL="519113" indent="-288925" algn="l" defTabSz="914400" rtl="0" eaLnBrk="1" latinLnBrk="0" hangingPunct="1">
        <a:lnSpc>
          <a:spcPts val="2800"/>
        </a:lnSpc>
        <a:spcBef>
          <a:spcPts val="0"/>
        </a:spcBef>
        <a:buClr>
          <a:srgbClr val="E6A763"/>
        </a:buClr>
        <a:buSzPct val="110000"/>
        <a:buFont typeface=".PingFangSC-Regular" charset="-122"/>
        <a:buChar char="﹣"/>
        <a:tabLst/>
        <a:defRPr sz="2000" kern="1200" baseline="0">
          <a:solidFill>
            <a:schemeClr val="accent6">
              <a:lumMod val="50000"/>
            </a:schemeClr>
          </a:solidFill>
          <a:latin typeface="Helvetica Neue" charset="0"/>
          <a:ea typeface="Helvetica Neue" charset="0"/>
          <a:cs typeface="Helvetica Neue" charset="0"/>
        </a:defRPr>
      </a:lvl2pPr>
      <a:lvl3pPr marL="808038" indent="-217488" algn="l" defTabSz="914400" rtl="0" eaLnBrk="1" latinLnBrk="0" hangingPunct="1">
        <a:lnSpc>
          <a:spcPts val="2800"/>
        </a:lnSpc>
        <a:spcBef>
          <a:spcPts val="0"/>
        </a:spcBef>
        <a:buClr>
          <a:srgbClr val="E6A763"/>
        </a:buClr>
        <a:buSzPct val="115000"/>
        <a:buFont typeface="Arial"/>
        <a:buChar char="•"/>
        <a:tabLst/>
        <a:defRPr sz="1800" kern="1200" baseline="0">
          <a:solidFill>
            <a:schemeClr val="accent6">
              <a:lumMod val="50000"/>
            </a:schemeClr>
          </a:solidFill>
          <a:latin typeface="Helvetica Neue" charset="0"/>
          <a:ea typeface="Helvetica Neue" charset="0"/>
          <a:cs typeface="Helvetica Neue" charset="0"/>
        </a:defRPr>
      </a:lvl3pPr>
      <a:lvl4pPr marL="1095375" indent="-244475" algn="l" defTabSz="914400" rtl="0" eaLnBrk="1" latinLnBrk="0" hangingPunct="1">
        <a:lnSpc>
          <a:spcPts val="2800"/>
        </a:lnSpc>
        <a:spcBef>
          <a:spcPts val="0"/>
        </a:spcBef>
        <a:buClr>
          <a:srgbClr val="E6A763"/>
        </a:buClr>
        <a:buFont typeface="Arial"/>
        <a:buChar char="•"/>
        <a:tabLst/>
        <a:defRPr sz="1800" kern="1200">
          <a:solidFill>
            <a:schemeClr val="accent6">
              <a:lumMod val="50000"/>
            </a:schemeClr>
          </a:solidFill>
          <a:latin typeface="Helvetica Neue" charset="0"/>
          <a:ea typeface="Helvetica Neue" charset="0"/>
          <a:cs typeface="Helvetica Neue" charset="0"/>
        </a:defRPr>
      </a:lvl4pPr>
      <a:lvl5pPr marL="1327150" indent="-201613" algn="l" defTabSz="914400" rtl="0" eaLnBrk="1" latinLnBrk="0" hangingPunct="1">
        <a:lnSpc>
          <a:spcPts val="2800"/>
        </a:lnSpc>
        <a:spcBef>
          <a:spcPts val="0"/>
        </a:spcBef>
        <a:buClr>
          <a:srgbClr val="E6A763"/>
        </a:buClr>
        <a:buSzPct val="95000"/>
        <a:buFont typeface="Arial"/>
        <a:buChar char="•"/>
        <a:tabLst/>
        <a:defRPr sz="1600" kern="1200" baseline="0">
          <a:solidFill>
            <a:schemeClr val="accent6">
              <a:lumMod val="50000"/>
            </a:schemeClr>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www.cms.org/"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2"/>
            <a:ext cx="8013405" cy="2479675"/>
          </a:xfrm>
        </p:spPr>
        <p:txBody>
          <a:bodyPr/>
          <a:lstStyle/>
          <a:p>
            <a:r>
              <a:rPr lang="en-US" dirty="0"/>
              <a:t>The Power of Information</a:t>
            </a:r>
          </a:p>
        </p:txBody>
      </p:sp>
      <p:sp>
        <p:nvSpPr>
          <p:cNvPr id="3" name="Subtitle 2"/>
          <p:cNvSpPr>
            <a:spLocks noGrp="1"/>
          </p:cNvSpPr>
          <p:nvPr>
            <p:ph type="subTitle" idx="1"/>
          </p:nvPr>
        </p:nvSpPr>
        <p:spPr>
          <a:xfrm>
            <a:off x="1524000" y="3785163"/>
            <a:ext cx="8229600" cy="1901555"/>
          </a:xfrm>
        </p:spPr>
        <p:txBody>
          <a:bodyPr>
            <a:normAutofit/>
          </a:bodyPr>
          <a:lstStyle/>
          <a:p>
            <a:r>
              <a:rPr lang="en-US" sz="3200" dirty="0">
                <a:solidFill>
                  <a:schemeClr val="tx1"/>
                </a:solidFill>
              </a:rPr>
              <a:t>July 7, 2017</a:t>
            </a:r>
          </a:p>
          <a:p>
            <a:endParaRPr lang="en-US" sz="3200" dirty="0">
              <a:solidFill>
                <a:schemeClr val="tx1"/>
              </a:solidFill>
            </a:endParaRPr>
          </a:p>
          <a:p>
            <a:r>
              <a:rPr lang="en-US" sz="3200" dirty="0">
                <a:solidFill>
                  <a:schemeClr val="tx1"/>
                </a:solidFill>
              </a:rPr>
              <a:t>OTCQB: GBSN</a:t>
            </a:r>
          </a:p>
        </p:txBody>
      </p:sp>
    </p:spTree>
    <p:extLst>
      <p:ext uri="{BB962C8B-B14F-4D97-AF65-F5344CB8AC3E}">
        <p14:creationId xmlns:p14="http://schemas.microsoft.com/office/powerpoint/2010/main" val="40714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Product Offering</a:t>
            </a:r>
          </a:p>
        </p:txBody>
      </p:sp>
      <p:sp>
        <p:nvSpPr>
          <p:cNvPr id="6" name="Text Placeholder 5"/>
          <p:cNvSpPr>
            <a:spLocks noGrp="1"/>
          </p:cNvSpPr>
          <p:nvPr>
            <p:ph type="body" sz="quarter" idx="16"/>
          </p:nvPr>
        </p:nvSpPr>
        <p:spPr>
          <a:xfrm>
            <a:off x="838199" y="1158156"/>
            <a:ext cx="10515601" cy="488950"/>
          </a:xfrm>
        </p:spPr>
        <p:txBody>
          <a:bodyPr/>
          <a:lstStyle/>
          <a:p>
            <a:r>
              <a:rPr lang="en-US" dirty="0">
                <a:solidFill>
                  <a:srgbClr val="032849"/>
                </a:solidFill>
              </a:rPr>
              <a:t>Great Basin Product Menu</a:t>
            </a:r>
          </a:p>
        </p:txBody>
      </p:sp>
      <p:graphicFrame>
        <p:nvGraphicFramePr>
          <p:cNvPr id="8" name="Table 7"/>
          <p:cNvGraphicFramePr>
            <a:graphicFrameLocks noGrp="1"/>
          </p:cNvGraphicFramePr>
          <p:nvPr>
            <p:extLst>
              <p:ext uri="{D42A27DB-BD31-4B8C-83A1-F6EECF244321}">
                <p14:modId xmlns:p14="http://schemas.microsoft.com/office/powerpoint/2010/main" val="2997036683"/>
              </p:ext>
            </p:extLst>
          </p:nvPr>
        </p:nvGraphicFramePr>
        <p:xfrm>
          <a:off x="1307586" y="1672202"/>
          <a:ext cx="8605338" cy="4721088"/>
        </p:xfrm>
        <a:graphic>
          <a:graphicData uri="http://schemas.openxmlformats.org/drawingml/2006/table">
            <a:tbl>
              <a:tblPr firstRow="1" bandRow="1">
                <a:tableStyleId>{2D5ABB26-0587-4C30-8999-92F81FD0307C}</a:tableStyleId>
              </a:tblPr>
              <a:tblGrid>
                <a:gridCol w="4008904">
                  <a:extLst>
                    <a:ext uri="{9D8B030D-6E8A-4147-A177-3AD203B41FA5}">
                      <a16:colId xmlns:a16="http://schemas.microsoft.com/office/drawing/2014/main" val="20000"/>
                    </a:ext>
                  </a:extLst>
                </a:gridCol>
                <a:gridCol w="4388154">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42128">
                <a:tc>
                  <a:txBody>
                    <a:bodyPr/>
                    <a:lstStyle/>
                    <a:p>
                      <a:r>
                        <a:rPr lang="en-US" sz="1600" b="0" i="0" dirty="0">
                          <a:solidFill>
                            <a:schemeClr val="bg1"/>
                          </a:solidFill>
                          <a:latin typeface="Arial" panose="020B0604020202020204" pitchFamily="34" charset="0"/>
                          <a:cs typeface="Arial" panose="020B0604020202020204" pitchFamily="34" charset="0"/>
                        </a:rPr>
                        <a:t>Commercially Available Products</a:t>
                      </a:r>
                    </a:p>
                  </a:txBody>
                  <a:tcPr>
                    <a:solidFill>
                      <a:srgbClr val="6E6458"/>
                    </a:solidFill>
                  </a:tcPr>
                </a:tc>
                <a:tc>
                  <a:txBody>
                    <a:bodyPr/>
                    <a:lstStyle/>
                    <a:p>
                      <a:r>
                        <a:rPr lang="en-US" sz="1600" b="0" i="0" dirty="0">
                          <a:solidFill>
                            <a:schemeClr val="bg1"/>
                          </a:solidFill>
                          <a:latin typeface="Arial" panose="020B0604020202020204" pitchFamily="34" charset="0"/>
                          <a:cs typeface="Arial" panose="020B0604020202020204" pitchFamily="34" charset="0"/>
                        </a:rPr>
                        <a:t>Launch Date</a:t>
                      </a:r>
                    </a:p>
                  </a:txBody>
                  <a:tcPr>
                    <a:solidFill>
                      <a:srgbClr val="6E6458"/>
                    </a:solidFill>
                  </a:tcPr>
                </a:tc>
                <a:tc>
                  <a:txBody>
                    <a:bodyPr/>
                    <a:lstStyle/>
                    <a:p>
                      <a:endParaRPr lang="en-US" sz="1600" b="0" i="0" dirty="0">
                        <a:solidFill>
                          <a:schemeClr val="bg1"/>
                        </a:solidFill>
                        <a:latin typeface="Arial" panose="020B0604020202020204" pitchFamily="34" charset="0"/>
                        <a:cs typeface="Arial" panose="020B0604020202020204" pitchFamily="34" charset="0"/>
                      </a:endParaRPr>
                    </a:p>
                  </a:txBody>
                  <a:tcPr>
                    <a:solidFill>
                      <a:srgbClr val="6E6458"/>
                    </a:solidFill>
                  </a:tcPr>
                </a:tc>
                <a:extLst>
                  <a:ext uri="{0D108BD9-81ED-4DB2-BD59-A6C34878D82A}">
                    <a16:rowId xmlns:a16="http://schemas.microsoft.com/office/drawing/2014/main" val="1000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a:latin typeface="Arial" panose="020B0604020202020204" pitchFamily="34" charset="0"/>
                          <a:cs typeface="Arial" panose="020B0604020202020204" pitchFamily="34" charset="0"/>
                        </a:rPr>
                        <a:t>Toxigenic </a:t>
                      </a:r>
                      <a:r>
                        <a:rPr lang="en-US" sz="1600" i="1" dirty="0">
                          <a:latin typeface="Arial" panose="020B0604020202020204" pitchFamily="34" charset="0"/>
                          <a:cs typeface="Arial" panose="020B0604020202020204" pitchFamily="34" charset="0"/>
                        </a:rPr>
                        <a:t>C. difficile </a:t>
                      </a:r>
                      <a:r>
                        <a:rPr lang="en-US" sz="1600" dirty="0">
                          <a:latin typeface="Arial" panose="020B0604020202020204" pitchFamily="34" charset="0"/>
                          <a:cs typeface="Arial" panose="020B0604020202020204" pitchFamily="34" charset="0"/>
                        </a:rPr>
                        <a:t>Test</a:t>
                      </a:r>
                    </a:p>
                  </a:txBody>
                  <a:tcPr/>
                </a:tc>
                <a:tc>
                  <a:txBody>
                    <a:bodyPr/>
                    <a:lstStyle/>
                    <a:p>
                      <a:r>
                        <a:rPr lang="en-US" sz="1600" dirty="0">
                          <a:latin typeface="Arial" panose="020B0604020202020204" pitchFamily="34" charset="0"/>
                          <a:cs typeface="Arial" panose="020B0604020202020204" pitchFamily="34" charset="0"/>
                        </a:rPr>
                        <a:t>November 2012</a:t>
                      </a:r>
                    </a:p>
                  </a:txBody>
                  <a:tcPr/>
                </a:tc>
                <a:tc>
                  <a:txBody>
                    <a:bodyPr/>
                    <a:lstStyle/>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a:latin typeface="Arial" panose="020B0604020202020204" pitchFamily="34" charset="0"/>
                          <a:cs typeface="Arial" panose="020B0604020202020204" pitchFamily="34" charset="0"/>
                        </a:rPr>
                        <a:t>Group B </a:t>
                      </a:r>
                      <a:r>
                        <a:rPr lang="en-US" sz="1600" i="1" dirty="0">
                          <a:latin typeface="Arial" panose="020B0604020202020204" pitchFamily="34" charset="0"/>
                          <a:cs typeface="Arial" panose="020B0604020202020204" pitchFamily="34" charset="0"/>
                        </a:rPr>
                        <a:t>Streptococcus</a:t>
                      </a:r>
                      <a:r>
                        <a:rPr lang="en-US" sz="1600" dirty="0">
                          <a:latin typeface="Arial" panose="020B0604020202020204" pitchFamily="34" charset="0"/>
                          <a:cs typeface="Arial" panose="020B0604020202020204" pitchFamily="34" charset="0"/>
                        </a:rPr>
                        <a:t> Test</a:t>
                      </a:r>
                    </a:p>
                  </a:txBody>
                  <a:tcPr/>
                </a:tc>
                <a:tc>
                  <a:txBody>
                    <a:bodyPr/>
                    <a:lstStyle/>
                    <a:p>
                      <a:r>
                        <a:rPr lang="en-US" sz="1600" dirty="0">
                          <a:latin typeface="Arial" panose="020B0604020202020204" pitchFamily="34" charset="0"/>
                          <a:cs typeface="Arial" panose="020B0604020202020204" pitchFamily="34" charset="0"/>
                        </a:rPr>
                        <a:t>May 2015</a:t>
                      </a:r>
                    </a:p>
                  </a:txBody>
                  <a:tcPr/>
                </a:tc>
                <a:tc>
                  <a:txBody>
                    <a:bodyPr/>
                    <a:lstStyle/>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a:latin typeface="Arial" panose="020B0604020202020204" pitchFamily="34" charset="0"/>
                          <a:cs typeface="Arial" panose="020B0604020202020204" pitchFamily="34" charset="0"/>
                        </a:rPr>
                        <a:t>Shiga Toxin Direct Test</a:t>
                      </a:r>
                    </a:p>
                  </a:txBody>
                  <a:tcPr/>
                </a:tc>
                <a:tc>
                  <a:txBody>
                    <a:bodyPr/>
                    <a:lstStyle/>
                    <a:p>
                      <a:r>
                        <a:rPr lang="en-US" sz="1600" dirty="0">
                          <a:latin typeface="Arial" panose="020B0604020202020204" pitchFamily="34" charset="0"/>
                          <a:cs typeface="Arial" panose="020B0604020202020204" pitchFamily="34" charset="0"/>
                        </a:rPr>
                        <a:t>September 2016</a:t>
                      </a:r>
                    </a:p>
                  </a:txBody>
                  <a:tcPr/>
                </a:tc>
                <a:tc>
                  <a:txBody>
                    <a:bodyPr/>
                    <a:lstStyle/>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a:latin typeface="Arial" panose="020B0604020202020204" pitchFamily="34" charset="0"/>
                          <a:cs typeface="Arial" panose="020B0604020202020204" pitchFamily="34" charset="0"/>
                        </a:rPr>
                        <a:t>Staph ID/R Blood Culture Panel</a:t>
                      </a:r>
                    </a:p>
                  </a:txBody>
                  <a:tcPr/>
                </a:tc>
                <a:tc>
                  <a:txBody>
                    <a:bodyPr/>
                    <a:lstStyle/>
                    <a:p>
                      <a:r>
                        <a:rPr lang="en-US" sz="1600" dirty="0">
                          <a:latin typeface="Arial" panose="020B0604020202020204" pitchFamily="34" charset="0"/>
                          <a:cs typeface="Arial" panose="020B0604020202020204" pitchFamily="34" charset="0"/>
                        </a:rPr>
                        <a:t>October 2016</a:t>
                      </a:r>
                    </a:p>
                  </a:txBody>
                  <a:tcPr/>
                </a:tc>
                <a:tc>
                  <a:txBody>
                    <a:bodyPr/>
                    <a:lstStyle/>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err="1">
                          <a:latin typeface="Arial" panose="020B0604020202020204" pitchFamily="34" charset="0"/>
                          <a:cs typeface="Arial" panose="020B0604020202020204" pitchFamily="34" charset="0"/>
                        </a:rPr>
                        <a:t>Bordetella</a:t>
                      </a:r>
                      <a:r>
                        <a:rPr lang="en-US" sz="1600" dirty="0">
                          <a:latin typeface="Arial" panose="020B0604020202020204" pitchFamily="34" charset="0"/>
                          <a:cs typeface="Arial" panose="020B0604020202020204" pitchFamily="34" charset="0"/>
                        </a:rPr>
                        <a:t> Direct Test</a:t>
                      </a:r>
                    </a:p>
                  </a:txBody>
                  <a:tcPr/>
                </a:tc>
                <a:tc>
                  <a:txBody>
                    <a:bodyPr/>
                    <a:lstStyle/>
                    <a:p>
                      <a:r>
                        <a:rPr lang="en-US" sz="1600" dirty="0">
                          <a:latin typeface="Arial" panose="020B0604020202020204" pitchFamily="34" charset="0"/>
                          <a:cs typeface="Arial" panose="020B0604020202020204" pitchFamily="34" charset="0"/>
                        </a:rPr>
                        <a:t>April 2017</a:t>
                      </a:r>
                    </a:p>
                  </a:txBody>
                  <a:tcPr/>
                </a:tc>
                <a:tc>
                  <a:txBody>
                    <a:bodyPr/>
                    <a:lstStyle/>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30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Arial" panose="020B0604020202020204" pitchFamily="34" charset="0"/>
                          <a:cs typeface="Arial" panose="020B0604020202020204" pitchFamily="34" charset="0"/>
                        </a:rPr>
                        <a:t>Awaiting FDA Clearance</a:t>
                      </a:r>
                    </a:p>
                  </a:txBody>
                  <a:tcPr>
                    <a:solidFill>
                      <a:srgbClr val="868F24"/>
                    </a:solidFill>
                  </a:tcPr>
                </a:tc>
                <a:tc>
                  <a:txBody>
                    <a:bodyPr/>
                    <a:lstStyle/>
                    <a:p>
                      <a:endParaRPr lang="en-US" sz="1600" dirty="0">
                        <a:latin typeface="Arial" panose="020B0604020202020204" pitchFamily="34" charset="0"/>
                        <a:cs typeface="Arial" panose="020B0604020202020204" pitchFamily="34" charset="0"/>
                      </a:endParaRPr>
                    </a:p>
                  </a:txBody>
                  <a:tcPr>
                    <a:solidFill>
                      <a:srgbClr val="868F24"/>
                    </a:solidFill>
                  </a:tcPr>
                </a:tc>
                <a:tc>
                  <a:txBody>
                    <a:bodyPr/>
                    <a:lstStyle/>
                    <a:p>
                      <a:pPr algn="ctr"/>
                      <a:endParaRPr lang="en-US" sz="1600" dirty="0">
                        <a:latin typeface="Arial" panose="020B0604020202020204" pitchFamily="34" charset="0"/>
                        <a:cs typeface="Arial" panose="020B0604020202020204" pitchFamily="34" charset="0"/>
                      </a:endParaRPr>
                    </a:p>
                  </a:txBody>
                  <a:tcPr>
                    <a:solidFill>
                      <a:srgbClr val="868F24"/>
                    </a:solidFill>
                  </a:tcPr>
                </a:tc>
                <a:extLst>
                  <a:ext uri="{0D108BD9-81ED-4DB2-BD59-A6C34878D82A}">
                    <a16:rowId xmlns:a16="http://schemas.microsoft.com/office/drawing/2014/main" val="100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a:latin typeface="Arial" panose="020B0604020202020204" pitchFamily="34" charset="0"/>
                          <a:cs typeface="Arial" panose="020B0604020202020204" pitchFamily="34" charset="0"/>
                        </a:rPr>
                        <a:t>Stool Bacterial Pathogens Panel</a:t>
                      </a:r>
                    </a:p>
                  </a:txBody>
                  <a:tcPr/>
                </a:tc>
                <a:tc>
                  <a:txBody>
                    <a:bodyPr/>
                    <a:lstStyle/>
                    <a:p>
                      <a:r>
                        <a:rPr lang="en-US" sz="1600" dirty="0">
                          <a:latin typeface="Arial" panose="020B0604020202020204" pitchFamily="34" charset="0"/>
                          <a:cs typeface="Arial" panose="020B0604020202020204" pitchFamily="34" charset="0"/>
                        </a:rPr>
                        <a:t>Feb 2017 </a:t>
                      </a:r>
                      <a:r>
                        <a:rPr lang="en-US" sz="1200" dirty="0">
                          <a:latin typeface="Arial" panose="020B0604020202020204" pitchFamily="34" charset="0"/>
                          <a:cs typeface="Arial" panose="020B0604020202020204" pitchFamily="34" charset="0"/>
                        </a:rPr>
                        <a:t>(Investigation Use Only)</a:t>
                      </a:r>
                    </a:p>
                  </a:txBody>
                  <a:tcPr/>
                </a:tc>
                <a:tc>
                  <a:txBody>
                    <a:bodyPr/>
                    <a:lstStyle/>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28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Arial" panose="020B0604020202020204" pitchFamily="34" charset="0"/>
                          <a:cs typeface="Arial" panose="020B0604020202020204" pitchFamily="34" charset="0"/>
                        </a:rPr>
                        <a:t>In Development</a:t>
                      </a:r>
                    </a:p>
                  </a:txBody>
                  <a:tcPr>
                    <a:solidFill>
                      <a:srgbClr val="033761"/>
                    </a:solidFill>
                  </a:tcPr>
                </a:tc>
                <a:tc>
                  <a:txBody>
                    <a:bodyPr/>
                    <a:lstStyle/>
                    <a:p>
                      <a:r>
                        <a:rPr lang="en-US" sz="1600" dirty="0">
                          <a:solidFill>
                            <a:schemeClr val="bg1"/>
                          </a:solidFill>
                          <a:latin typeface="Arial" panose="020B0604020202020204" pitchFamily="34" charset="0"/>
                          <a:cs typeface="Arial" panose="020B0604020202020204" pitchFamily="34" charset="0"/>
                        </a:rPr>
                        <a:t>Expected Clinical Trial Start</a:t>
                      </a:r>
                    </a:p>
                  </a:txBody>
                  <a:tcPr>
                    <a:solidFill>
                      <a:srgbClr val="033761"/>
                    </a:solidFill>
                  </a:tcPr>
                </a:tc>
                <a:tc>
                  <a:txBody>
                    <a:bodyPr/>
                    <a:lstStyle/>
                    <a:p>
                      <a:pPr algn="ctr"/>
                      <a:endParaRPr lang="en-US" sz="1600" dirty="0">
                        <a:latin typeface="Arial" panose="020B0604020202020204" pitchFamily="34" charset="0"/>
                        <a:cs typeface="Arial" panose="020B0604020202020204" pitchFamily="34" charset="0"/>
                      </a:endParaRPr>
                    </a:p>
                  </a:txBody>
                  <a:tcPr>
                    <a:solidFill>
                      <a:srgbClr val="033761"/>
                    </a:solidFill>
                  </a:tcPr>
                </a:tc>
                <a:extLst>
                  <a:ext uri="{0D108BD9-81ED-4DB2-BD59-A6C34878D82A}">
                    <a16:rowId xmlns:a16="http://schemas.microsoft.com/office/drawing/2014/main" val="1000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a:latin typeface="Arial" panose="020B0604020202020204" pitchFamily="34" charset="0"/>
                          <a:cs typeface="Arial" panose="020B0604020202020204" pitchFamily="34" charset="0"/>
                        </a:rPr>
                        <a:t>CT/NG/TV Test</a:t>
                      </a:r>
                    </a:p>
                  </a:txBody>
                  <a:tcPr/>
                </a:tc>
                <a:tc>
                  <a:txBody>
                    <a:bodyPr/>
                    <a:lstStyle/>
                    <a:p>
                      <a:r>
                        <a:rPr lang="en-US" sz="1600" dirty="0">
                          <a:latin typeface="Arial" panose="020B0604020202020204" pitchFamily="34" charset="0"/>
                          <a:cs typeface="Arial" panose="020B0604020202020204" pitchFamily="34" charset="0"/>
                        </a:rPr>
                        <a:t>2018</a:t>
                      </a:r>
                    </a:p>
                  </a:txBody>
                  <a:tcPr>
                    <a:noFill/>
                  </a:tcPr>
                </a:tc>
                <a:tc>
                  <a:txBody>
                    <a:bodyPr/>
                    <a:lstStyle/>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a:latin typeface="Arial" panose="020B0604020202020204" pitchFamily="34" charset="0"/>
                          <a:cs typeface="Arial" panose="020B0604020202020204" pitchFamily="34" charset="0"/>
                        </a:rPr>
                        <a:t>Stool Parasite Pathogens Panel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2018</a:t>
                      </a:r>
                    </a:p>
                  </a:txBody>
                  <a:tcPr>
                    <a:noFill/>
                  </a:tcPr>
                </a:tc>
                <a:tc>
                  <a:txBody>
                    <a:bodyPr/>
                    <a:lstStyle/>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a:latin typeface="Arial" panose="020B0604020202020204" pitchFamily="34" charset="0"/>
                          <a:cs typeface="Arial" panose="020B0604020202020204" pitchFamily="34" charset="0"/>
                        </a:rPr>
                        <a:t>Candida Blood Infections Panel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2018</a:t>
                      </a:r>
                    </a:p>
                  </a:txBody>
                  <a:tcPr>
                    <a:noFill/>
                  </a:tcPr>
                </a:tc>
                <a:tc>
                  <a:txBody>
                    <a:bodyPr/>
                    <a:lstStyle/>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600" dirty="0">
                          <a:latin typeface="Arial" panose="020B0604020202020204" pitchFamily="34" charset="0"/>
                          <a:cs typeface="Arial" panose="020B0604020202020204" pitchFamily="34" charset="0"/>
                        </a:rPr>
                        <a:t>SA Nasal Screen Test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TBD</a:t>
                      </a:r>
                    </a:p>
                  </a:txBody>
                  <a:tcPr>
                    <a:noFill/>
                  </a:tcPr>
                </a:tc>
                <a:tc>
                  <a:txBody>
                    <a:bodyPr/>
                    <a:lstStyle/>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45992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a:t>The Competition</a:t>
            </a:r>
            <a:endParaRPr lang="en-US" i="1" dirty="0">
              <a:solidFill>
                <a:schemeClr val="accent4"/>
              </a:solidFill>
            </a:endParaRPr>
          </a:p>
        </p:txBody>
      </p:sp>
      <p:sp>
        <p:nvSpPr>
          <p:cNvPr id="22" name="Slide Number Placeholder 21"/>
          <p:cNvSpPr>
            <a:spLocks noGrp="1"/>
          </p:cNvSpPr>
          <p:nvPr>
            <p:ph type="sldNum" sz="quarter" idx="16"/>
          </p:nvPr>
        </p:nvSpPr>
        <p:spPr>
          <a:prstGeom prst="rect">
            <a:avLst/>
          </a:prstGeom>
        </p:spPr>
        <p:txBody>
          <a:bodyPr/>
          <a:lstStyle/>
          <a:p>
            <a:fld id="{83C9395C-8E1C-46BD-B8E7-4A4F9C75DBEB}" type="slidenum">
              <a:rPr lang="en-US" smtClean="0"/>
              <a:pPr/>
              <a:t>11</a:t>
            </a:fld>
            <a:endParaRPr lang="en-US" dirty="0"/>
          </a:p>
        </p:txBody>
      </p:sp>
      <p:sp>
        <p:nvSpPr>
          <p:cNvPr id="8" name="Content Placeholder 7"/>
          <p:cNvSpPr>
            <a:spLocks noGrp="1"/>
          </p:cNvSpPr>
          <p:nvPr>
            <p:ph type="body" sz="quarter" idx="17"/>
          </p:nvPr>
        </p:nvSpPr>
        <p:spPr>
          <a:xfrm>
            <a:off x="838199" y="1162179"/>
            <a:ext cx="10515601" cy="762972"/>
          </a:xfrm>
          <a:prstGeom prst="rect">
            <a:avLst/>
          </a:prstGeom>
        </p:spPr>
        <p:txBody>
          <a:bodyPr>
            <a:noAutofit/>
          </a:bodyPr>
          <a:lstStyle/>
          <a:p>
            <a:pPr marL="0" indent="0">
              <a:buNone/>
            </a:pPr>
            <a:r>
              <a:rPr lang="en-US" dirty="0">
                <a:solidFill>
                  <a:srgbClr val="032849"/>
                </a:solidFill>
              </a:rPr>
              <a:t>Only Great Basin Offers a Single Capital Solution vs. Requiring </a:t>
            </a:r>
            <a:r>
              <a:rPr lang="en-US" i="1" u="sng" dirty="0">
                <a:solidFill>
                  <a:srgbClr val="032849"/>
                </a:solidFill>
              </a:rPr>
              <a:t>Two</a:t>
            </a:r>
            <a:r>
              <a:rPr lang="en-US" dirty="0">
                <a:solidFill>
                  <a:srgbClr val="032849"/>
                </a:solidFill>
              </a:rPr>
              <a:t> Capital Expenditures from </a:t>
            </a:r>
            <a:r>
              <a:rPr lang="en-US" i="1" u="sng" dirty="0">
                <a:solidFill>
                  <a:srgbClr val="032849"/>
                </a:solidFill>
              </a:rPr>
              <a:t>Two</a:t>
            </a:r>
            <a:r>
              <a:rPr lang="en-US" dirty="0">
                <a:solidFill>
                  <a:srgbClr val="032849"/>
                </a:solidFill>
              </a:rPr>
              <a:t> Vendors</a:t>
            </a:r>
          </a:p>
        </p:txBody>
      </p:sp>
      <p:graphicFrame>
        <p:nvGraphicFramePr>
          <p:cNvPr id="5" name="Table 4"/>
          <p:cNvGraphicFramePr>
            <a:graphicFrameLocks noGrp="1"/>
          </p:cNvGraphicFramePr>
          <p:nvPr>
            <p:extLst>
              <p:ext uri="{D42A27DB-BD31-4B8C-83A1-F6EECF244321}">
                <p14:modId xmlns:p14="http://schemas.microsoft.com/office/powerpoint/2010/main" val="4156969075"/>
              </p:ext>
            </p:extLst>
          </p:nvPr>
        </p:nvGraphicFramePr>
        <p:xfrm>
          <a:off x="1494256" y="2257464"/>
          <a:ext cx="4199639" cy="3835882"/>
        </p:xfrm>
        <a:graphic>
          <a:graphicData uri="http://schemas.openxmlformats.org/drawingml/2006/table">
            <a:tbl>
              <a:tblPr firstRow="1" bandRow="1">
                <a:effectLst>
                  <a:outerShdw blurRad="114300" dist="76200" dir="2700000" algn="tl" rotWithShape="0">
                    <a:prstClr val="black">
                      <a:alpha val="35000"/>
                    </a:prstClr>
                  </a:outerShdw>
                </a:effectLst>
                <a:tableStyleId>{1FECB4D8-DB02-4DC6-A0A2-4F2EBAE1DC90}</a:tableStyleId>
              </a:tblPr>
              <a:tblGrid>
                <a:gridCol w="4199639">
                  <a:extLst>
                    <a:ext uri="{9D8B030D-6E8A-4147-A177-3AD203B41FA5}">
                      <a16:colId xmlns:a16="http://schemas.microsoft.com/office/drawing/2014/main" val="20000"/>
                    </a:ext>
                  </a:extLst>
                </a:gridCol>
              </a:tblGrid>
              <a:tr h="941832">
                <a:tc>
                  <a:txBody>
                    <a:bodyPr/>
                    <a:lstStyle/>
                    <a:p>
                      <a:pPr marL="0" marR="0" indent="0" algn="l" defTabSz="912583"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ea typeface="Helvetica Neue" charset="0"/>
                          <a:cs typeface="Arial" panose="020B0604020202020204" pitchFamily="34" charset="0"/>
                        </a:rPr>
                        <a:t>1-2 pathogen </a:t>
                      </a:r>
                      <a:r>
                        <a:rPr lang="en-US" sz="2400" b="1" dirty="0">
                          <a:latin typeface="Arial" panose="020B0604020202020204" pitchFamily="34" charset="0"/>
                          <a:ea typeface="Helvetica Neue" charset="0"/>
                          <a:cs typeface="Arial" panose="020B0604020202020204" pitchFamily="34" charset="0"/>
                        </a:rPr>
                        <a:t>tests </a:t>
                      </a:r>
                      <a:br>
                        <a:rPr lang="en-US" sz="2400" b="1" dirty="0">
                          <a:latin typeface="Arial" panose="020B0604020202020204" pitchFamily="34" charset="0"/>
                          <a:ea typeface="Helvetica Neue" charset="0"/>
                          <a:cs typeface="Arial" panose="020B0604020202020204" pitchFamily="34" charset="0"/>
                        </a:rPr>
                      </a:br>
                      <a:r>
                        <a:rPr lang="en-US" sz="2400" b="0" dirty="0">
                          <a:latin typeface="Arial" panose="020B0604020202020204" pitchFamily="34" charset="0"/>
                          <a:ea typeface="Helvetica Neue" charset="0"/>
                          <a:cs typeface="Arial" panose="020B0604020202020204" pitchFamily="34" charset="0"/>
                        </a:rPr>
                        <a:t>that</a:t>
                      </a:r>
                      <a:r>
                        <a:rPr lang="en-US" sz="2400" b="0" baseline="0" dirty="0">
                          <a:latin typeface="Arial" panose="020B0604020202020204" pitchFamily="34" charset="0"/>
                          <a:ea typeface="Helvetica Neue" charset="0"/>
                          <a:cs typeface="Arial" panose="020B0604020202020204" pitchFamily="34" charset="0"/>
                        </a:rPr>
                        <a:t> </a:t>
                      </a:r>
                      <a:r>
                        <a:rPr lang="en-US" sz="2400" b="0" dirty="0">
                          <a:latin typeface="Arial" panose="020B0604020202020204" pitchFamily="34" charset="0"/>
                          <a:ea typeface="Helvetica Neue" charset="0"/>
                          <a:cs typeface="Arial" panose="020B0604020202020204" pitchFamily="34" charset="0"/>
                        </a:rPr>
                        <a:t>answer: “Is it X?”</a:t>
                      </a:r>
                    </a:p>
                  </a:txBody>
                  <a:tcPr marL="2286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811060">
                <a:tc>
                  <a:txBody>
                    <a:bodyPr/>
                    <a:lstStyle/>
                    <a:p>
                      <a:r>
                        <a:rPr lang="en-US" sz="1800" b="1" dirty="0">
                          <a:solidFill>
                            <a:schemeClr val="accent6"/>
                          </a:solidFill>
                          <a:latin typeface="Helvetica Neue" charset="0"/>
                          <a:ea typeface="Helvetica Neue" charset="0"/>
                          <a:cs typeface="Arial" panose="020B0604020202020204" pitchFamily="34" charset="0"/>
                        </a:rPr>
                        <a:t>Lower </a:t>
                      </a:r>
                      <a:r>
                        <a:rPr lang="en-US" sz="1800" b="1" baseline="0" dirty="0">
                          <a:solidFill>
                            <a:schemeClr val="accent6"/>
                          </a:solidFill>
                          <a:latin typeface="Helvetica Neue" charset="0"/>
                          <a:ea typeface="Helvetica Neue" charset="0"/>
                          <a:cs typeface="Arial" panose="020B0604020202020204" pitchFamily="34" charset="0"/>
                        </a:rPr>
                        <a:t> Reimbursement </a:t>
                      </a:r>
                      <a:br>
                        <a:rPr lang="en-US" sz="1800" b="1" baseline="0" dirty="0">
                          <a:solidFill>
                            <a:schemeClr val="accent6"/>
                          </a:solidFill>
                          <a:latin typeface="Helvetica Neue" charset="0"/>
                          <a:ea typeface="Helvetica Neue" charset="0"/>
                          <a:cs typeface="Arial" panose="020B0604020202020204" pitchFamily="34" charset="0"/>
                        </a:rPr>
                      </a:br>
                      <a:r>
                        <a:rPr lang="en-US" sz="1800" b="1" baseline="0" dirty="0">
                          <a:solidFill>
                            <a:schemeClr val="accent6"/>
                          </a:solidFill>
                          <a:latin typeface="Helvetica Neue" charset="0"/>
                          <a:ea typeface="Helvetica Neue" charset="0"/>
                          <a:cs typeface="Arial" panose="020B0604020202020204" pitchFamily="34" charset="0"/>
                        </a:rPr>
                        <a:t>Lower Cost</a:t>
                      </a:r>
                      <a:endParaRPr lang="en-US" sz="1800" b="1" dirty="0">
                        <a:solidFill>
                          <a:schemeClr val="accent6"/>
                        </a:solidFill>
                        <a:latin typeface="Helvetica Neue" charset="0"/>
                        <a:ea typeface="Helvetica Neue" charset="0"/>
                        <a:cs typeface="Arial" panose="020B0604020202020204" pitchFamily="34" charset="0"/>
                      </a:endParaRPr>
                    </a:p>
                  </a:txBody>
                  <a:tcPr marL="2286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4E0DC"/>
                    </a:solidFill>
                  </a:tcPr>
                </a:tc>
                <a:extLst>
                  <a:ext uri="{0D108BD9-81ED-4DB2-BD59-A6C34878D82A}">
                    <a16:rowId xmlns:a16="http://schemas.microsoft.com/office/drawing/2014/main" val="10001"/>
                  </a:ext>
                </a:extLst>
              </a:tr>
              <a:tr h="1305750">
                <a:tc>
                  <a:txBody>
                    <a:bodyPr/>
                    <a:lstStyle/>
                    <a:p>
                      <a:pPr marL="0" indent="0">
                        <a:spcBef>
                          <a:spcPts val="600"/>
                        </a:spcBef>
                        <a:buFont typeface="Arial"/>
                        <a:buNone/>
                      </a:pPr>
                      <a:r>
                        <a:rPr lang="en-US" sz="1800" i="1" dirty="0">
                          <a:solidFill>
                            <a:schemeClr val="accent2"/>
                          </a:solidFill>
                          <a:latin typeface="Arial" panose="020B0604020202020204" pitchFamily="34" charset="0"/>
                          <a:ea typeface="Helvetica Neue" charset="0"/>
                          <a:cs typeface="Arial" panose="020B0604020202020204" pitchFamily="34" charset="0"/>
                        </a:rPr>
                        <a:t>C.</a:t>
                      </a:r>
                      <a:r>
                        <a:rPr lang="en-US" sz="1800" i="1" baseline="0" dirty="0">
                          <a:solidFill>
                            <a:schemeClr val="accent2"/>
                          </a:solidFill>
                          <a:latin typeface="Arial" panose="020B0604020202020204" pitchFamily="34" charset="0"/>
                          <a:ea typeface="Helvetica Neue" charset="0"/>
                          <a:cs typeface="Arial" panose="020B0604020202020204" pitchFamily="34" charset="0"/>
                        </a:rPr>
                        <a:t> diff</a:t>
                      </a:r>
                      <a:endParaRPr lang="en-US" sz="1800" i="1" dirty="0">
                        <a:solidFill>
                          <a:schemeClr val="accent2"/>
                        </a:solidFill>
                        <a:latin typeface="Arial" panose="020B0604020202020204" pitchFamily="34" charset="0"/>
                        <a:ea typeface="Helvetica Neue" charset="0"/>
                        <a:cs typeface="Arial" panose="020B0604020202020204" pitchFamily="34" charset="0"/>
                      </a:endParaRPr>
                    </a:p>
                    <a:p>
                      <a:pPr marL="0" indent="0">
                        <a:spcBef>
                          <a:spcPts val="600"/>
                        </a:spcBef>
                        <a:buFont typeface="Arial"/>
                        <a:buNone/>
                      </a:pPr>
                      <a:r>
                        <a:rPr lang="en-US" sz="1800" i="0" dirty="0">
                          <a:solidFill>
                            <a:schemeClr val="accent2"/>
                          </a:solidFill>
                          <a:latin typeface="Arial" panose="020B0604020202020204" pitchFamily="34" charset="0"/>
                          <a:ea typeface="Helvetica Neue" charset="0"/>
                          <a:cs typeface="Arial" panose="020B0604020202020204" pitchFamily="34" charset="0"/>
                        </a:rPr>
                        <a:t>MRSA</a:t>
                      </a:r>
                    </a:p>
                    <a:p>
                      <a:pPr marL="0" indent="0">
                        <a:spcBef>
                          <a:spcPts val="600"/>
                        </a:spcBef>
                        <a:buFont typeface="Arial"/>
                        <a:buNone/>
                      </a:pPr>
                      <a:r>
                        <a:rPr lang="en-US" sz="1800" dirty="0">
                          <a:solidFill>
                            <a:schemeClr val="accent2"/>
                          </a:solidFill>
                          <a:latin typeface="Arial" panose="020B0604020202020204" pitchFamily="34" charset="0"/>
                          <a:ea typeface="Helvetica Neue" charset="0"/>
                          <a:cs typeface="Arial" panose="020B0604020202020204" pitchFamily="34" charset="0"/>
                        </a:rPr>
                        <a:t>Sexually</a:t>
                      </a:r>
                      <a:r>
                        <a:rPr lang="en-US" sz="1800" baseline="0" dirty="0">
                          <a:solidFill>
                            <a:schemeClr val="accent2"/>
                          </a:solidFill>
                          <a:latin typeface="Arial" panose="020B0604020202020204" pitchFamily="34" charset="0"/>
                          <a:ea typeface="Helvetica Neue" charset="0"/>
                          <a:cs typeface="Arial" panose="020B0604020202020204" pitchFamily="34" charset="0"/>
                        </a:rPr>
                        <a:t> transmitted disease</a:t>
                      </a:r>
                      <a:endParaRPr lang="en-US" sz="1800" dirty="0">
                        <a:solidFill>
                          <a:schemeClr val="accent2"/>
                        </a:solidFill>
                        <a:latin typeface="Arial" panose="020B0604020202020204" pitchFamily="34" charset="0"/>
                        <a:ea typeface="Helvetica Neue" charset="0"/>
                        <a:cs typeface="Arial" panose="020B0604020202020204" pitchFamily="34" charset="0"/>
                      </a:endParaRPr>
                    </a:p>
                  </a:txBody>
                  <a:tcPr marL="365760" marT="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0EEEC"/>
                    </a:solidFill>
                  </a:tcPr>
                </a:tc>
                <a:extLst>
                  <a:ext uri="{0D108BD9-81ED-4DB2-BD59-A6C34878D82A}">
                    <a16:rowId xmlns:a16="http://schemas.microsoft.com/office/drawing/2014/main" val="10002"/>
                  </a:ext>
                </a:extLst>
              </a:tr>
              <a:tr h="777240">
                <a:tc>
                  <a:txBody>
                    <a:bodyPr/>
                    <a:lstStyle/>
                    <a:p>
                      <a:pPr marL="0" indent="0">
                        <a:spcBef>
                          <a:spcPts val="600"/>
                        </a:spcBef>
                        <a:buFont typeface="Arial"/>
                        <a:buNone/>
                      </a:pPr>
                      <a:endParaRPr lang="en-US" sz="1800" dirty="0">
                        <a:solidFill>
                          <a:schemeClr val="accent2"/>
                        </a:solidFill>
                        <a:latin typeface="Helvetica Neue" charset="0"/>
                        <a:ea typeface="Helvetica Neue" charset="0"/>
                        <a:cs typeface="Helvetica Neue" charset="0"/>
                      </a:endParaRPr>
                    </a:p>
                  </a:txBody>
                  <a:tcPr marL="365760" marT="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303" y="5379554"/>
            <a:ext cx="1029652" cy="37604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883" y="5244274"/>
            <a:ext cx="940118" cy="456629"/>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1344463682"/>
              </p:ext>
            </p:extLst>
          </p:nvPr>
        </p:nvGraphicFramePr>
        <p:xfrm>
          <a:off x="6480313" y="2257463"/>
          <a:ext cx="4363626" cy="3817249"/>
        </p:xfrm>
        <a:graphic>
          <a:graphicData uri="http://schemas.openxmlformats.org/drawingml/2006/table">
            <a:tbl>
              <a:tblPr firstRow="1" bandRow="1">
                <a:effectLst>
                  <a:outerShdw blurRad="114300" dist="76200" dir="2700000" algn="tl" rotWithShape="0">
                    <a:prstClr val="black">
                      <a:alpha val="35000"/>
                    </a:prstClr>
                  </a:outerShdw>
                </a:effectLst>
                <a:tableStyleId>{1FECB4D8-DB02-4DC6-A0A2-4F2EBAE1DC90}</a:tableStyleId>
              </a:tblPr>
              <a:tblGrid>
                <a:gridCol w="4363626">
                  <a:extLst>
                    <a:ext uri="{9D8B030D-6E8A-4147-A177-3AD203B41FA5}">
                      <a16:colId xmlns:a16="http://schemas.microsoft.com/office/drawing/2014/main" val="20000"/>
                    </a:ext>
                  </a:extLst>
                </a:gridCol>
              </a:tblGrid>
              <a:tr h="941832">
                <a:tc>
                  <a:txBody>
                    <a:bodyPr/>
                    <a:lstStyle/>
                    <a:p>
                      <a:pPr marL="0" marR="0" indent="0" algn="l" defTabSz="912583" rtl="0" eaLnBrk="1" fontAlgn="auto" latinLnBrk="0" hangingPunct="1">
                        <a:lnSpc>
                          <a:spcPct val="100000"/>
                        </a:lnSpc>
                        <a:spcBef>
                          <a:spcPts val="0"/>
                        </a:spcBef>
                        <a:spcAft>
                          <a:spcPts val="0"/>
                        </a:spcAft>
                        <a:buClrTx/>
                        <a:buSzTx/>
                        <a:buFontTx/>
                        <a:buNone/>
                        <a:tabLst/>
                        <a:defRPr/>
                      </a:pPr>
                      <a:r>
                        <a:rPr lang="en-US" sz="2400" b="0" spc="-20" dirty="0">
                          <a:latin typeface="Arial" panose="020B0604020202020204" pitchFamily="34" charset="0"/>
                          <a:ea typeface="Helvetica Neue" charset="0"/>
                          <a:cs typeface="Arial" panose="020B0604020202020204" pitchFamily="34" charset="0"/>
                        </a:rPr>
                        <a:t>5-25 pathogen </a:t>
                      </a:r>
                      <a:r>
                        <a:rPr lang="en-US" sz="2400" b="1" spc="-20" dirty="0">
                          <a:latin typeface="Arial" panose="020B0604020202020204" pitchFamily="34" charset="0"/>
                          <a:ea typeface="Helvetica Neue" charset="0"/>
                          <a:cs typeface="Arial" panose="020B0604020202020204" pitchFamily="34" charset="0"/>
                        </a:rPr>
                        <a:t>panels</a:t>
                      </a:r>
                      <a:r>
                        <a:rPr lang="en-US" sz="2400" b="0" spc="-20" dirty="0">
                          <a:latin typeface="Arial" panose="020B0604020202020204" pitchFamily="34" charset="0"/>
                          <a:ea typeface="Helvetica Neue" charset="0"/>
                          <a:cs typeface="Arial" panose="020B0604020202020204" pitchFamily="34" charset="0"/>
                        </a:rPr>
                        <a:t> that answer:</a:t>
                      </a:r>
                      <a:r>
                        <a:rPr lang="en-US" sz="2400" b="0" spc="-20" baseline="0" dirty="0">
                          <a:latin typeface="Arial" panose="020B0604020202020204" pitchFamily="34" charset="0"/>
                          <a:ea typeface="Helvetica Neue" charset="0"/>
                          <a:cs typeface="Arial" panose="020B0604020202020204" pitchFamily="34" charset="0"/>
                        </a:rPr>
                        <a:t> </a:t>
                      </a:r>
                      <a:r>
                        <a:rPr lang="en-US" sz="2400" b="0" spc="-20" dirty="0">
                          <a:latin typeface="Arial" panose="020B0604020202020204" pitchFamily="34" charset="0"/>
                          <a:ea typeface="Helvetica Neue" charset="0"/>
                          <a:cs typeface="Arial" panose="020B0604020202020204" pitchFamily="34" charset="0"/>
                        </a:rPr>
                        <a:t>“What is causing it?”</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811060">
                <a:tc>
                  <a:txBody>
                    <a:bodyPr/>
                    <a:lstStyle/>
                    <a:p>
                      <a:r>
                        <a:rPr lang="en-US" sz="1800" b="1" dirty="0">
                          <a:solidFill>
                            <a:schemeClr val="accent5"/>
                          </a:solidFill>
                          <a:latin typeface="Arial" panose="020B0604020202020204" pitchFamily="34" charset="0"/>
                          <a:ea typeface="Helvetica Neue" charset="0"/>
                          <a:cs typeface="Arial" panose="020B0604020202020204" pitchFamily="34" charset="0"/>
                        </a:rPr>
                        <a:t>Higher </a:t>
                      </a:r>
                      <a:r>
                        <a:rPr lang="en-US" sz="1800" b="1" baseline="0" dirty="0">
                          <a:solidFill>
                            <a:schemeClr val="accent5"/>
                          </a:solidFill>
                          <a:latin typeface="Arial" panose="020B0604020202020204" pitchFamily="34" charset="0"/>
                          <a:ea typeface="Helvetica Neue" charset="0"/>
                          <a:cs typeface="Arial" panose="020B0604020202020204" pitchFamily="34" charset="0"/>
                        </a:rPr>
                        <a:t>Reimbursement </a:t>
                      </a:r>
                      <a:br>
                        <a:rPr lang="en-US" sz="1800" b="1" baseline="0" dirty="0">
                          <a:solidFill>
                            <a:schemeClr val="accent5"/>
                          </a:solidFill>
                          <a:latin typeface="Arial" panose="020B0604020202020204" pitchFamily="34" charset="0"/>
                          <a:ea typeface="Helvetica Neue" charset="0"/>
                          <a:cs typeface="Arial" panose="020B0604020202020204" pitchFamily="34" charset="0"/>
                        </a:rPr>
                      </a:br>
                      <a:r>
                        <a:rPr lang="en-US" sz="1800" b="1" baseline="0" dirty="0">
                          <a:solidFill>
                            <a:schemeClr val="accent5"/>
                          </a:solidFill>
                          <a:latin typeface="Arial" panose="020B0604020202020204" pitchFamily="34" charset="0"/>
                          <a:ea typeface="Helvetica Neue" charset="0"/>
                          <a:cs typeface="Arial" panose="020B0604020202020204" pitchFamily="34" charset="0"/>
                        </a:rPr>
                        <a:t>Higher Cost</a:t>
                      </a:r>
                      <a:endParaRPr lang="en-US" sz="1800" b="1" dirty="0">
                        <a:solidFill>
                          <a:schemeClr val="accent5"/>
                        </a:solidFill>
                        <a:latin typeface="Arial" panose="020B0604020202020204" pitchFamily="34" charset="0"/>
                        <a:ea typeface="Helvetica Neue" charset="0"/>
                        <a:cs typeface="Arial" panose="020B0604020202020204" pitchFamily="34" charset="0"/>
                      </a:endParaRP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4E0DC"/>
                    </a:solidFill>
                  </a:tcPr>
                </a:tc>
                <a:extLst>
                  <a:ext uri="{0D108BD9-81ED-4DB2-BD59-A6C34878D82A}">
                    <a16:rowId xmlns:a16="http://schemas.microsoft.com/office/drawing/2014/main" val="10001"/>
                  </a:ext>
                </a:extLst>
              </a:tr>
              <a:tr h="1287117">
                <a:tc>
                  <a:txBody>
                    <a:bodyPr/>
                    <a:lstStyle/>
                    <a:p>
                      <a:pPr marL="0" marR="0" lvl="0" indent="0" algn="l" defTabSz="914400" rtl="0" eaLnBrk="1" fontAlgn="auto" latinLnBrk="0" hangingPunct="1">
                        <a:lnSpc>
                          <a:spcPct val="100000"/>
                        </a:lnSpc>
                        <a:spcBef>
                          <a:spcPts val="600"/>
                        </a:spcBef>
                        <a:spcAft>
                          <a:spcPts val="0"/>
                        </a:spcAft>
                        <a:buClrTx/>
                        <a:buSzTx/>
                        <a:buFont typeface="Arial"/>
                        <a:buNone/>
                        <a:tabLst/>
                        <a:defRPr/>
                      </a:pPr>
                      <a:r>
                        <a:rPr lang="en-US" sz="1800" dirty="0">
                          <a:solidFill>
                            <a:schemeClr val="accent2"/>
                          </a:solidFill>
                          <a:latin typeface="Arial" panose="020B0604020202020204" pitchFamily="34" charset="0"/>
                          <a:ea typeface="Helvetica Neue" charset="0"/>
                          <a:cs typeface="Arial" panose="020B0604020202020204" pitchFamily="34" charset="0"/>
                        </a:rPr>
                        <a:t>Diarrhea</a:t>
                      </a:r>
                    </a:p>
                    <a:p>
                      <a:pPr marL="0" indent="0">
                        <a:spcBef>
                          <a:spcPts val="600"/>
                        </a:spcBef>
                        <a:buFont typeface="Arial"/>
                        <a:buNone/>
                      </a:pPr>
                      <a:r>
                        <a:rPr lang="en-US" sz="1800" i="0" dirty="0">
                          <a:solidFill>
                            <a:schemeClr val="accent2"/>
                          </a:solidFill>
                          <a:latin typeface="Arial" panose="020B0604020202020204" pitchFamily="34" charset="0"/>
                          <a:ea typeface="Helvetica Neue" charset="0"/>
                          <a:cs typeface="Arial" panose="020B0604020202020204" pitchFamily="34" charset="0"/>
                        </a:rPr>
                        <a:t>Blood sepsis</a:t>
                      </a:r>
                    </a:p>
                    <a:p>
                      <a:pPr marL="0" indent="0">
                        <a:spcBef>
                          <a:spcPts val="600"/>
                        </a:spcBef>
                        <a:buFont typeface="Arial"/>
                        <a:buNone/>
                      </a:pPr>
                      <a:r>
                        <a:rPr lang="en-US" sz="1800" i="0" dirty="0">
                          <a:solidFill>
                            <a:schemeClr val="accent2"/>
                          </a:solidFill>
                          <a:latin typeface="Arial" panose="020B0604020202020204" pitchFamily="34" charset="0"/>
                          <a:ea typeface="Helvetica Neue" charset="0"/>
                          <a:cs typeface="Arial" panose="020B0604020202020204" pitchFamily="34" charset="0"/>
                        </a:rPr>
                        <a:t>Respiratory</a:t>
                      </a:r>
                    </a:p>
                  </a:txBody>
                  <a:tcPr marL="365760" marT="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0EEEC"/>
                    </a:solidFill>
                  </a:tcPr>
                </a:tc>
                <a:extLst>
                  <a:ext uri="{0D108BD9-81ED-4DB2-BD59-A6C34878D82A}">
                    <a16:rowId xmlns:a16="http://schemas.microsoft.com/office/drawing/2014/main" val="10002"/>
                  </a:ext>
                </a:extLst>
              </a:tr>
              <a:tr h="777240">
                <a:tc>
                  <a:txBody>
                    <a:bodyPr/>
                    <a:lstStyle/>
                    <a:p>
                      <a:pPr marL="0" indent="0">
                        <a:spcBef>
                          <a:spcPts val="600"/>
                        </a:spcBef>
                        <a:buFont typeface="Arial"/>
                        <a:buNone/>
                      </a:pPr>
                      <a:endParaRPr lang="en-US" sz="1800" dirty="0">
                        <a:solidFill>
                          <a:schemeClr val="accent2"/>
                        </a:solidFill>
                        <a:latin typeface="Helvetica Neue" charset="0"/>
                        <a:ea typeface="Helvetica Neue" charset="0"/>
                        <a:cs typeface="Helvetica Neue" charset="0"/>
                      </a:endParaRPr>
                    </a:p>
                  </a:txBody>
                  <a:tcPr marL="365760" marT="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9219" y="5331345"/>
            <a:ext cx="984885" cy="42976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3056" y="5379555"/>
            <a:ext cx="1163955" cy="456629"/>
          </a:xfrm>
          <a:prstGeom prst="rect">
            <a:avLst/>
          </a:prstGeom>
        </p:spPr>
      </p:pic>
      <p:pic>
        <p:nvPicPr>
          <p:cNvPr id="10" name="Picture 9"/>
          <p:cNvPicPr>
            <a:picLocks noChangeAspect="1"/>
          </p:cNvPicPr>
          <p:nvPr/>
        </p:nvPicPr>
        <p:blipFill>
          <a:blip r:embed="rId7"/>
          <a:stretch>
            <a:fillRect/>
          </a:stretch>
        </p:blipFill>
        <p:spPr>
          <a:xfrm>
            <a:off x="1715404" y="5379554"/>
            <a:ext cx="1340718" cy="552260"/>
          </a:xfrm>
          <a:prstGeom prst="rect">
            <a:avLst/>
          </a:prstGeom>
        </p:spPr>
      </p:pic>
      <p:pic>
        <p:nvPicPr>
          <p:cNvPr id="12" name="Picture 11"/>
          <p:cNvPicPr>
            <a:picLocks noChangeAspect="1"/>
          </p:cNvPicPr>
          <p:nvPr/>
        </p:nvPicPr>
        <p:blipFill>
          <a:blip r:embed="rId7"/>
          <a:stretch>
            <a:fillRect/>
          </a:stretch>
        </p:blipFill>
        <p:spPr>
          <a:xfrm>
            <a:off x="6673086" y="5379555"/>
            <a:ext cx="1374302" cy="566094"/>
          </a:xfrm>
          <a:prstGeom prst="rect">
            <a:avLst/>
          </a:prstGeom>
        </p:spPr>
      </p:pic>
      <p:sp>
        <p:nvSpPr>
          <p:cNvPr id="4" name="Oval 3"/>
          <p:cNvSpPr/>
          <p:nvPr/>
        </p:nvSpPr>
        <p:spPr>
          <a:xfrm>
            <a:off x="1405304" y="5244274"/>
            <a:ext cx="2041737" cy="94773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424223" y="5244273"/>
            <a:ext cx="2041737" cy="94773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49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811620"/>
            <a:ext cx="5181600" cy="4544730"/>
          </a:xfrm>
        </p:spPr>
        <p:txBody>
          <a:bodyPr>
            <a:noAutofit/>
          </a:bodyPr>
          <a:lstStyle/>
          <a:p>
            <a:pPr marL="0" indent="0">
              <a:lnSpc>
                <a:spcPct val="100000"/>
              </a:lnSpc>
              <a:spcBef>
                <a:spcPts val="1200"/>
              </a:spcBef>
              <a:spcAft>
                <a:spcPts val="600"/>
              </a:spcAft>
              <a:buClr>
                <a:schemeClr val="accent1"/>
              </a:buClr>
              <a:buSzPct val="90000"/>
              <a:buNone/>
            </a:pPr>
            <a:r>
              <a:rPr lang="en-US" b="1" dirty="0">
                <a:solidFill>
                  <a:srgbClr val="534B42"/>
                </a:solidFill>
                <a:latin typeface="Arial"/>
                <a:cs typeface="Arial"/>
              </a:rPr>
              <a:t>Mid-Plex</a:t>
            </a:r>
          </a:p>
          <a:p>
            <a:pPr lvl="1">
              <a:lnSpc>
                <a:spcPct val="100000"/>
              </a:lnSpc>
              <a:spcAft>
                <a:spcPts val="600"/>
              </a:spcAft>
              <a:buClr>
                <a:schemeClr val="accent1"/>
              </a:buClr>
              <a:buSzPct val="90000"/>
              <a:buFont typeface="Wingdings" panose="05000000000000000000" pitchFamily="2" charset="2"/>
              <a:buChar char="Ø"/>
            </a:pPr>
            <a:r>
              <a:rPr lang="en-US" dirty="0">
                <a:solidFill>
                  <a:srgbClr val="6E6458"/>
                </a:solidFill>
                <a:latin typeface="Arial"/>
                <a:cs typeface="Arial"/>
              </a:rPr>
              <a:t>3-6 pathogens</a:t>
            </a:r>
          </a:p>
          <a:p>
            <a:pPr lvl="1">
              <a:lnSpc>
                <a:spcPct val="100000"/>
              </a:lnSpc>
              <a:spcAft>
                <a:spcPts val="600"/>
              </a:spcAft>
              <a:buClr>
                <a:schemeClr val="accent1"/>
              </a:buClr>
              <a:buSzPct val="90000"/>
              <a:buFont typeface="Wingdings" panose="05000000000000000000" pitchFamily="2" charset="2"/>
              <a:buChar char="Ø"/>
            </a:pPr>
            <a:r>
              <a:rPr lang="en-US" dirty="0">
                <a:solidFill>
                  <a:srgbClr val="6E6458"/>
                </a:solidFill>
                <a:latin typeface="Arial"/>
                <a:cs typeface="Arial"/>
              </a:rPr>
              <a:t>Reasonable cost</a:t>
            </a:r>
          </a:p>
          <a:p>
            <a:pPr lvl="1">
              <a:lnSpc>
                <a:spcPct val="100000"/>
              </a:lnSpc>
              <a:spcAft>
                <a:spcPts val="600"/>
              </a:spcAft>
              <a:buClr>
                <a:schemeClr val="accent1"/>
              </a:buClr>
              <a:buSzPct val="90000"/>
              <a:buFont typeface="Wingdings" panose="05000000000000000000" pitchFamily="2" charset="2"/>
              <a:buChar char="Ø"/>
            </a:pPr>
            <a:r>
              <a:rPr lang="en-US" dirty="0">
                <a:solidFill>
                  <a:srgbClr val="6E6458"/>
                </a:solidFill>
                <a:latin typeface="Arial"/>
                <a:cs typeface="Arial"/>
              </a:rPr>
              <a:t>Single syndrome per panel (leverages empirical diagnosis)</a:t>
            </a:r>
          </a:p>
          <a:p>
            <a:pPr lvl="1">
              <a:lnSpc>
                <a:spcPct val="100000"/>
              </a:lnSpc>
              <a:spcAft>
                <a:spcPts val="600"/>
              </a:spcAft>
              <a:buClr>
                <a:schemeClr val="accent1"/>
              </a:buClr>
              <a:buSzPct val="90000"/>
              <a:buFont typeface="Wingdings" panose="05000000000000000000" pitchFamily="2" charset="2"/>
              <a:buChar char="Ø"/>
            </a:pPr>
            <a:r>
              <a:rPr lang="en-US" dirty="0">
                <a:solidFill>
                  <a:srgbClr val="6E6458"/>
                </a:solidFill>
                <a:latin typeface="Arial"/>
                <a:cs typeface="Arial"/>
              </a:rPr>
              <a:t>Cover 90%-95% of likely cause of disease</a:t>
            </a:r>
          </a:p>
          <a:p>
            <a:pPr lvl="1">
              <a:lnSpc>
                <a:spcPct val="100000"/>
              </a:lnSpc>
              <a:spcAft>
                <a:spcPts val="1200"/>
              </a:spcAft>
              <a:buClr>
                <a:schemeClr val="accent1"/>
              </a:buClr>
              <a:buSzPct val="90000"/>
              <a:buFont typeface="Wingdings" panose="05000000000000000000" pitchFamily="2" charset="2"/>
              <a:buChar char="Ø"/>
            </a:pPr>
            <a:r>
              <a:rPr lang="en-US" dirty="0">
                <a:solidFill>
                  <a:srgbClr val="6E6458"/>
                </a:solidFill>
                <a:latin typeface="Arial"/>
                <a:cs typeface="Arial"/>
              </a:rPr>
              <a:t>Answers drive therapy</a:t>
            </a:r>
          </a:p>
          <a:p>
            <a:pPr marL="0" indent="0">
              <a:lnSpc>
                <a:spcPct val="100000"/>
              </a:lnSpc>
              <a:spcAft>
                <a:spcPts val="600"/>
              </a:spcAft>
              <a:buClr>
                <a:schemeClr val="accent1"/>
              </a:buClr>
              <a:buSzPct val="90000"/>
              <a:buNone/>
            </a:pPr>
            <a:endParaRPr lang="en-US" sz="1600" dirty="0">
              <a:solidFill>
                <a:srgbClr val="6E6458"/>
              </a:solidFill>
              <a:latin typeface="Arial"/>
              <a:cs typeface="Arial"/>
            </a:endParaRPr>
          </a:p>
        </p:txBody>
      </p:sp>
      <p:sp>
        <p:nvSpPr>
          <p:cNvPr id="6" name="Content Placeholder 5">
            <a:extLst>
              <a:ext uri="{FF2B5EF4-FFF2-40B4-BE49-F238E27FC236}">
                <a16:creationId xmlns:a16="http://schemas.microsoft.com/office/drawing/2014/main" id="{4A1FAA22-BF39-4AA1-B453-BE9427E23A1B}"/>
              </a:ext>
            </a:extLst>
          </p:cNvPr>
          <p:cNvSpPr>
            <a:spLocks noGrp="1"/>
          </p:cNvSpPr>
          <p:nvPr>
            <p:ph sz="half" idx="2"/>
          </p:nvPr>
        </p:nvSpPr>
        <p:spPr>
          <a:xfrm>
            <a:off x="6172199" y="1795163"/>
            <a:ext cx="5181600" cy="4544730"/>
          </a:xfrm>
        </p:spPr>
        <p:txBody>
          <a:bodyPr>
            <a:normAutofit/>
          </a:bodyPr>
          <a:lstStyle/>
          <a:p>
            <a:pPr marL="0" indent="0">
              <a:lnSpc>
                <a:spcPct val="100000"/>
              </a:lnSpc>
              <a:spcAft>
                <a:spcPts val="600"/>
              </a:spcAft>
              <a:buClr>
                <a:schemeClr val="accent1"/>
              </a:buClr>
              <a:buSzPct val="90000"/>
              <a:buNone/>
            </a:pPr>
            <a:r>
              <a:rPr lang="en-US" b="1" dirty="0">
                <a:solidFill>
                  <a:srgbClr val="534B42"/>
                </a:solidFill>
                <a:latin typeface="Arial"/>
                <a:cs typeface="Arial"/>
              </a:rPr>
              <a:t>Mega Panels</a:t>
            </a:r>
          </a:p>
          <a:p>
            <a:pPr lvl="1">
              <a:lnSpc>
                <a:spcPct val="100000"/>
              </a:lnSpc>
              <a:spcAft>
                <a:spcPts val="600"/>
              </a:spcAft>
              <a:buClr>
                <a:schemeClr val="accent1"/>
              </a:buClr>
              <a:buSzPct val="90000"/>
              <a:buFont typeface="Wingdings" panose="05000000000000000000" pitchFamily="2" charset="2"/>
              <a:buChar char="Ø"/>
            </a:pPr>
            <a:r>
              <a:rPr lang="en-US" dirty="0">
                <a:solidFill>
                  <a:srgbClr val="6E6458"/>
                </a:solidFill>
                <a:latin typeface="Arial"/>
                <a:cs typeface="Arial"/>
              </a:rPr>
              <a:t>10-25 pathogens in a single assay</a:t>
            </a:r>
          </a:p>
          <a:p>
            <a:pPr lvl="1">
              <a:lnSpc>
                <a:spcPct val="100000"/>
              </a:lnSpc>
              <a:spcAft>
                <a:spcPts val="600"/>
              </a:spcAft>
              <a:buClr>
                <a:schemeClr val="accent1"/>
              </a:buClr>
              <a:buSzPct val="90000"/>
              <a:buFont typeface="Wingdings" panose="05000000000000000000" pitchFamily="2" charset="2"/>
              <a:buChar char="Ø"/>
            </a:pPr>
            <a:r>
              <a:rPr lang="en-US" dirty="0">
                <a:solidFill>
                  <a:srgbClr val="6E6458"/>
                </a:solidFill>
                <a:latin typeface="Arial"/>
                <a:cs typeface="Arial"/>
              </a:rPr>
              <a:t>High cost</a:t>
            </a:r>
          </a:p>
          <a:p>
            <a:pPr lvl="1">
              <a:lnSpc>
                <a:spcPct val="100000"/>
              </a:lnSpc>
              <a:spcAft>
                <a:spcPts val="600"/>
              </a:spcAft>
              <a:buClr>
                <a:schemeClr val="accent1"/>
              </a:buClr>
              <a:buSzPct val="90000"/>
              <a:buFont typeface="Wingdings" panose="05000000000000000000" pitchFamily="2" charset="2"/>
              <a:buChar char="Ø"/>
            </a:pPr>
            <a:r>
              <a:rPr lang="en-US" dirty="0">
                <a:solidFill>
                  <a:srgbClr val="6E6458"/>
                </a:solidFill>
                <a:latin typeface="Arial"/>
                <a:cs typeface="Arial"/>
              </a:rPr>
              <a:t>Multi-syndromic (include more than one disease state)</a:t>
            </a:r>
          </a:p>
          <a:p>
            <a:pPr lvl="1">
              <a:lnSpc>
                <a:spcPct val="100000"/>
              </a:lnSpc>
              <a:spcAft>
                <a:spcPts val="600"/>
              </a:spcAft>
              <a:buClr>
                <a:schemeClr val="accent1"/>
              </a:buClr>
              <a:buSzPct val="90000"/>
              <a:buFont typeface="Wingdings" panose="05000000000000000000" pitchFamily="2" charset="2"/>
              <a:buChar char="Ø"/>
            </a:pPr>
            <a:r>
              <a:rPr lang="en-US" dirty="0">
                <a:solidFill>
                  <a:srgbClr val="6E6458"/>
                </a:solidFill>
                <a:latin typeface="Arial"/>
                <a:cs typeface="Arial"/>
              </a:rPr>
              <a:t>Contain obscure, rarely seen pathogens</a:t>
            </a:r>
          </a:p>
          <a:p>
            <a:pPr lvl="1">
              <a:lnSpc>
                <a:spcPct val="100000"/>
              </a:lnSpc>
              <a:spcAft>
                <a:spcPts val="600"/>
              </a:spcAft>
              <a:buClr>
                <a:schemeClr val="accent1"/>
              </a:buClr>
              <a:buSzPct val="90000"/>
              <a:buFont typeface="Wingdings" panose="05000000000000000000" pitchFamily="2" charset="2"/>
              <a:buChar char="Ø"/>
            </a:pPr>
            <a:r>
              <a:rPr lang="en-US" dirty="0">
                <a:solidFill>
                  <a:srgbClr val="6E6458"/>
                </a:solidFill>
                <a:latin typeface="Arial"/>
                <a:cs typeface="Arial"/>
              </a:rPr>
              <a:t>Not therapy oriented</a:t>
            </a:r>
          </a:p>
          <a:p>
            <a:endParaRPr lang="en-US" dirty="0"/>
          </a:p>
        </p:txBody>
      </p:sp>
      <p:sp>
        <p:nvSpPr>
          <p:cNvPr id="5" name="Slide Number Placeholder 4"/>
          <p:cNvSpPr>
            <a:spLocks noGrp="1"/>
          </p:cNvSpPr>
          <p:nvPr>
            <p:ph type="sldNum" sz="quarter" idx="12"/>
          </p:nvPr>
        </p:nvSpPr>
        <p:spPr/>
        <p:txBody>
          <a:bodyPr/>
          <a:lstStyle/>
          <a:p>
            <a:fld id="{83C9395C-8E1C-46BD-B8E7-4A4F9C75DBEB}" type="slidenum">
              <a:rPr lang="en-US" smtClean="0"/>
              <a:pPr/>
              <a:t>12</a:t>
            </a:fld>
            <a:endParaRPr lang="en-US" dirty="0"/>
          </a:p>
        </p:txBody>
      </p:sp>
      <p:sp>
        <p:nvSpPr>
          <p:cNvPr id="3" name="Title 2"/>
          <p:cNvSpPr>
            <a:spLocks noGrp="1"/>
          </p:cNvSpPr>
          <p:nvPr>
            <p:ph type="title"/>
          </p:nvPr>
        </p:nvSpPr>
        <p:spPr/>
        <p:txBody>
          <a:bodyPr/>
          <a:lstStyle/>
          <a:p>
            <a:r>
              <a:rPr lang="en-US" dirty="0"/>
              <a:t>Market Dynamics</a:t>
            </a:r>
          </a:p>
        </p:txBody>
      </p:sp>
      <p:sp>
        <p:nvSpPr>
          <p:cNvPr id="4" name="Text Placeholder 3"/>
          <p:cNvSpPr>
            <a:spLocks noGrp="1"/>
          </p:cNvSpPr>
          <p:nvPr>
            <p:ph type="body" sz="quarter" idx="16"/>
          </p:nvPr>
        </p:nvSpPr>
        <p:spPr/>
        <p:txBody>
          <a:bodyPr>
            <a:normAutofit/>
          </a:bodyPr>
          <a:lstStyle/>
          <a:p>
            <a:r>
              <a:rPr lang="en-US" dirty="0">
                <a:solidFill>
                  <a:schemeClr val="tx2"/>
                </a:solidFill>
              </a:rPr>
              <a:t>The Competitive Advantages of Mid-Plex over Mega Panels</a:t>
            </a:r>
          </a:p>
        </p:txBody>
      </p:sp>
      <p:sp>
        <p:nvSpPr>
          <p:cNvPr id="10" name="Rectangle 13"/>
          <p:cNvSpPr>
            <a:spLocks noChangeArrowheads="1"/>
          </p:cNvSpPr>
          <p:nvPr/>
        </p:nvSpPr>
        <p:spPr bwMode="auto">
          <a:xfrm>
            <a:off x="3298869" y="1920600"/>
            <a:ext cx="533400" cy="641350"/>
          </a:xfrm>
          <a:prstGeom prst="rect">
            <a:avLst/>
          </a:prstGeom>
          <a:noFill/>
          <a:ln w="9525">
            <a:noFill/>
            <a:miter lim="800000"/>
            <a:headEnd/>
            <a:tailEnd/>
          </a:ln>
        </p:spPr>
        <p:txBody>
          <a:bodyPr lIns="91280" tIns="45641" rIns="91280" bIns="45641">
            <a:prstTxWarp prst="textNoShape">
              <a:avLst/>
            </a:prstTxWarp>
            <a:spAutoFit/>
          </a:bodyPr>
          <a:lstStyle/>
          <a:p>
            <a:endParaRPr lang="en-US" dirty="0"/>
          </a:p>
          <a:p>
            <a:endParaRPr lang="en-US" dirty="0"/>
          </a:p>
        </p:txBody>
      </p:sp>
    </p:spTree>
    <p:extLst>
      <p:ext uri="{BB962C8B-B14F-4D97-AF65-F5344CB8AC3E}">
        <p14:creationId xmlns:p14="http://schemas.microsoft.com/office/powerpoint/2010/main" val="3639171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Mid-Plex to Mega Panel Difference</a:t>
            </a:r>
          </a:p>
        </p:txBody>
      </p:sp>
      <p:sp>
        <p:nvSpPr>
          <p:cNvPr id="5" name="Slide Number Placeholder 4"/>
          <p:cNvSpPr>
            <a:spLocks noGrp="1"/>
          </p:cNvSpPr>
          <p:nvPr>
            <p:ph type="sldNum" sz="quarter" idx="15"/>
          </p:nvPr>
        </p:nvSpPr>
        <p:spPr/>
        <p:txBody>
          <a:bodyPr/>
          <a:lstStyle/>
          <a:p>
            <a:fld id="{83C9395C-8E1C-46BD-B8E7-4A4F9C75DBEB}" type="slidenum">
              <a:rPr lang="en-US" smtClean="0"/>
              <a:pPr/>
              <a:t>13</a:t>
            </a:fld>
            <a:endParaRPr lang="en-US" dirty="0"/>
          </a:p>
        </p:txBody>
      </p:sp>
      <p:sp>
        <p:nvSpPr>
          <p:cNvPr id="4" name="Text Placeholder 3"/>
          <p:cNvSpPr>
            <a:spLocks noGrp="1"/>
          </p:cNvSpPr>
          <p:nvPr>
            <p:ph type="body" sz="quarter" idx="16"/>
          </p:nvPr>
        </p:nvSpPr>
        <p:spPr>
          <a:xfrm>
            <a:off x="838198" y="1172389"/>
            <a:ext cx="10515601" cy="518811"/>
          </a:xfrm>
        </p:spPr>
        <p:txBody>
          <a:bodyPr>
            <a:normAutofit/>
          </a:bodyPr>
          <a:lstStyle/>
          <a:p>
            <a:r>
              <a:rPr lang="en-US" dirty="0">
                <a:solidFill>
                  <a:schemeClr val="tx2"/>
                </a:solidFill>
              </a:rPr>
              <a:t>Stool Bacterial Pathogens Panel Competitive Analysis </a:t>
            </a:r>
          </a:p>
        </p:txBody>
      </p:sp>
      <p:sp>
        <p:nvSpPr>
          <p:cNvPr id="10" name="Rectangle 13"/>
          <p:cNvSpPr>
            <a:spLocks noChangeArrowheads="1"/>
          </p:cNvSpPr>
          <p:nvPr/>
        </p:nvSpPr>
        <p:spPr bwMode="auto">
          <a:xfrm>
            <a:off x="3298869" y="1920600"/>
            <a:ext cx="533400" cy="641350"/>
          </a:xfrm>
          <a:prstGeom prst="rect">
            <a:avLst/>
          </a:prstGeom>
          <a:noFill/>
          <a:ln w="9525">
            <a:noFill/>
            <a:miter lim="800000"/>
            <a:headEnd/>
            <a:tailEnd/>
          </a:ln>
        </p:spPr>
        <p:txBody>
          <a:bodyPr lIns="91280" tIns="45641" rIns="91280" bIns="45641">
            <a:prstTxWarp prst="textNoShape">
              <a:avLst/>
            </a:prstTxWarp>
            <a:spAutoFit/>
          </a:bodyPr>
          <a:lstStyle/>
          <a:p>
            <a:endParaRPr lang="en-US" dirty="0"/>
          </a:p>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821239605"/>
              </p:ext>
            </p:extLst>
          </p:nvPr>
        </p:nvGraphicFramePr>
        <p:xfrm>
          <a:off x="1272208" y="1796789"/>
          <a:ext cx="9236764" cy="3887877"/>
        </p:xfrm>
        <a:graphic>
          <a:graphicData uri="http://schemas.openxmlformats.org/drawingml/2006/table">
            <a:tbl>
              <a:tblPr firstRow="1" bandRow="1">
                <a:effectLst>
                  <a:outerShdw blurRad="63500" sx="102000" sy="102000" algn="ctr" rotWithShape="0">
                    <a:prstClr val="black">
                      <a:alpha val="40000"/>
                    </a:prstClr>
                  </a:outerShdw>
                </a:effectLst>
                <a:tableStyleId>{1FECB4D8-DB02-4DC6-A0A2-4F2EBAE1DC90}</a:tableStyleId>
              </a:tblPr>
              <a:tblGrid>
                <a:gridCol w="2382682">
                  <a:extLst>
                    <a:ext uri="{9D8B030D-6E8A-4147-A177-3AD203B41FA5}">
                      <a16:colId xmlns:a16="http://schemas.microsoft.com/office/drawing/2014/main" val="20000"/>
                    </a:ext>
                  </a:extLst>
                </a:gridCol>
                <a:gridCol w="3540890">
                  <a:extLst>
                    <a:ext uri="{9D8B030D-6E8A-4147-A177-3AD203B41FA5}">
                      <a16:colId xmlns:a16="http://schemas.microsoft.com/office/drawing/2014/main" val="20001"/>
                    </a:ext>
                  </a:extLst>
                </a:gridCol>
                <a:gridCol w="3313192">
                  <a:extLst>
                    <a:ext uri="{9D8B030D-6E8A-4147-A177-3AD203B41FA5}">
                      <a16:colId xmlns:a16="http://schemas.microsoft.com/office/drawing/2014/main" val="20002"/>
                    </a:ext>
                  </a:extLst>
                </a:gridCol>
              </a:tblGrid>
              <a:tr h="909564">
                <a:tc>
                  <a:txBody>
                    <a:bodyPr/>
                    <a:lstStyle/>
                    <a:p>
                      <a:pPr marL="0" marR="0" indent="0" algn="ctr" defTabSz="912583" rtl="0" eaLnBrk="1" fontAlgn="auto" latinLnBrk="0" hangingPunct="1">
                        <a:lnSpc>
                          <a:spcPct val="100000"/>
                        </a:lnSpc>
                        <a:spcBef>
                          <a:spcPts val="0"/>
                        </a:spcBef>
                        <a:spcAft>
                          <a:spcPts val="0"/>
                        </a:spcAft>
                        <a:buClrTx/>
                        <a:buSzTx/>
                        <a:buFontTx/>
                        <a:buNone/>
                        <a:tabLst/>
                        <a:defRPr/>
                      </a:pPr>
                      <a:r>
                        <a:rPr lang="en-US" sz="2000" b="0" i="0" spc="-20" dirty="0">
                          <a:solidFill>
                            <a:schemeClr val="tx2">
                              <a:lumMod val="90000"/>
                              <a:lumOff val="10000"/>
                            </a:schemeClr>
                          </a:solidFill>
                          <a:latin typeface="Helvetica Neue Medium"/>
                          <a:ea typeface="Helvetica Neue" charset="0"/>
                          <a:cs typeface="Helvetica Neue Medium"/>
                        </a:rPr>
                        <a:t>Comparative features</a:t>
                      </a:r>
                    </a:p>
                  </a:txBody>
                  <a:tcPr marL="182880" anchor="ctr">
                    <a:lnL w="12700" cap="flat" cmpd="sng" algn="ctr">
                      <a:solidFill>
                        <a:srgbClr val="8D8172"/>
                      </a:solidFill>
                      <a:prstDash val="solid"/>
                      <a:round/>
                      <a:headEnd type="none" w="med" len="med"/>
                      <a:tailEnd type="none" w="med" len="med"/>
                    </a:lnL>
                    <a:lnR w="12700" cap="flat" cmpd="sng" algn="ctr">
                      <a:solidFill>
                        <a:srgbClr val="8D8172"/>
                      </a:solidFill>
                      <a:prstDash val="solid"/>
                      <a:round/>
                      <a:headEnd type="none" w="med" len="med"/>
                      <a:tailEnd type="none" w="med" len="med"/>
                    </a:lnR>
                    <a:lnT w="12700" cap="flat" cmpd="sng" algn="ctr">
                      <a:solidFill>
                        <a:srgbClr val="8D8172"/>
                      </a:solidFill>
                      <a:prstDash val="solid"/>
                      <a:round/>
                      <a:headEnd type="none" w="med" len="med"/>
                      <a:tailEnd type="none" w="med" len="med"/>
                    </a:lnT>
                    <a:lnB w="12700" cap="flat" cmpd="sng" algn="ctr">
                      <a:solidFill>
                        <a:srgbClr val="8D81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2583" rtl="0" eaLnBrk="1" fontAlgn="auto" latinLnBrk="0" hangingPunct="1">
                        <a:lnSpc>
                          <a:spcPct val="100000"/>
                        </a:lnSpc>
                        <a:spcBef>
                          <a:spcPts val="0"/>
                        </a:spcBef>
                        <a:spcAft>
                          <a:spcPts val="0"/>
                        </a:spcAft>
                        <a:buClrTx/>
                        <a:buSzTx/>
                        <a:buFontTx/>
                        <a:buNone/>
                        <a:tabLst/>
                        <a:defRPr/>
                      </a:pPr>
                      <a:endParaRPr lang="en-US" sz="2400" b="0" spc="-20" dirty="0">
                        <a:latin typeface="Helvetica Neue" charset="0"/>
                        <a:ea typeface="Helvetica Neue" charset="0"/>
                        <a:cs typeface="Helvetica Neue" charset="0"/>
                      </a:endParaRPr>
                    </a:p>
                  </a:txBody>
                  <a:tcPr marL="182880" anchor="ctr">
                    <a:lnL w="12700" cap="flat" cmpd="sng" algn="ctr">
                      <a:solidFill>
                        <a:srgbClr val="8D8172"/>
                      </a:solidFill>
                      <a:prstDash val="solid"/>
                      <a:round/>
                      <a:headEnd type="none" w="med" len="med"/>
                      <a:tailEnd type="none" w="med" len="med"/>
                    </a:lnL>
                    <a:lnR w="12700" cap="flat" cmpd="sng" algn="ctr">
                      <a:solidFill>
                        <a:srgbClr val="8D8172"/>
                      </a:solidFill>
                      <a:prstDash val="solid"/>
                      <a:round/>
                      <a:headEnd type="none" w="med" len="med"/>
                      <a:tailEnd type="none" w="med" len="med"/>
                    </a:lnR>
                    <a:lnT w="12700" cap="flat" cmpd="sng" algn="ctr">
                      <a:solidFill>
                        <a:srgbClr val="8D8172"/>
                      </a:solidFill>
                      <a:prstDash val="solid"/>
                      <a:round/>
                      <a:headEnd type="none" w="med" len="med"/>
                      <a:tailEnd type="none" w="med" len="med"/>
                    </a:lnT>
                    <a:lnB w="12700" cap="flat" cmpd="sng" algn="ctr">
                      <a:solidFill>
                        <a:srgbClr val="8D81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2583" rtl="0" eaLnBrk="1" fontAlgn="auto" latinLnBrk="0" hangingPunct="1">
                        <a:lnSpc>
                          <a:spcPct val="100000"/>
                        </a:lnSpc>
                        <a:spcBef>
                          <a:spcPts val="0"/>
                        </a:spcBef>
                        <a:spcAft>
                          <a:spcPts val="0"/>
                        </a:spcAft>
                        <a:buClrTx/>
                        <a:buSzTx/>
                        <a:buFontTx/>
                        <a:buNone/>
                        <a:tabLst/>
                        <a:defRPr/>
                      </a:pPr>
                      <a:endParaRPr lang="en-US" sz="2400" b="0" spc="-20" dirty="0">
                        <a:latin typeface="Helvetica Neue" charset="0"/>
                        <a:ea typeface="Helvetica Neue" charset="0"/>
                        <a:cs typeface="Helvetica Neue" charset="0"/>
                      </a:endParaRPr>
                    </a:p>
                  </a:txBody>
                  <a:tcPr marL="182880" anchor="ctr">
                    <a:lnL w="12700" cap="flat" cmpd="sng" algn="ctr">
                      <a:solidFill>
                        <a:srgbClr val="8D8172"/>
                      </a:solidFill>
                      <a:prstDash val="solid"/>
                      <a:round/>
                      <a:headEnd type="none" w="med" len="med"/>
                      <a:tailEnd type="none" w="med" len="med"/>
                    </a:lnL>
                    <a:lnR w="12700" cap="flat" cmpd="sng" algn="ctr">
                      <a:solidFill>
                        <a:srgbClr val="8D8172"/>
                      </a:solidFill>
                      <a:prstDash val="solid"/>
                      <a:round/>
                      <a:headEnd type="none" w="med" len="med"/>
                      <a:tailEnd type="none" w="med" len="med"/>
                    </a:lnR>
                    <a:lnT w="12700" cap="flat" cmpd="sng" algn="ctr">
                      <a:solidFill>
                        <a:srgbClr val="8D8172"/>
                      </a:solidFill>
                      <a:prstDash val="solid"/>
                      <a:round/>
                      <a:headEnd type="none" w="med" len="med"/>
                      <a:tailEnd type="none" w="med" len="med"/>
                    </a:lnT>
                    <a:lnB w="12700" cap="flat" cmpd="sng" algn="ctr">
                      <a:solidFill>
                        <a:srgbClr val="8D817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86911">
                <a:tc>
                  <a:txBody>
                    <a:bodyPr/>
                    <a:lstStyle/>
                    <a:p>
                      <a:pPr marL="0" indent="0" algn="l"/>
                      <a:r>
                        <a:rPr lang="en-US" sz="1800" b="1" dirty="0">
                          <a:solidFill>
                            <a:srgbClr val="6E6458"/>
                          </a:solidFill>
                          <a:latin typeface="Arial"/>
                          <a:ea typeface="Helvetica Neue" charset="0"/>
                          <a:cs typeface="Arial"/>
                        </a:rPr>
                        <a:t>  Targets</a:t>
                      </a:r>
                    </a:p>
                  </a:txBody>
                  <a:tcPr marL="182880" anchor="ctr">
                    <a:lnL w="12700" cap="flat" cmpd="sng" algn="ctr">
                      <a:solidFill>
                        <a:srgbClr val="8D8172"/>
                      </a:solidFill>
                      <a:prstDash val="solid"/>
                      <a:round/>
                      <a:headEnd type="none" w="med" len="med"/>
                      <a:tailEnd type="none" w="med" len="med"/>
                    </a:lnL>
                    <a:lnR w="12700" cap="flat" cmpd="sng" algn="ctr">
                      <a:solidFill>
                        <a:srgbClr val="8D8172"/>
                      </a:solidFill>
                      <a:prstDash val="solid"/>
                      <a:round/>
                      <a:headEnd type="none" w="med" len="med"/>
                      <a:tailEnd type="none" w="med" len="med"/>
                    </a:lnR>
                    <a:lnT w="12700" cap="flat" cmpd="sng" algn="ctr">
                      <a:solidFill>
                        <a:srgbClr val="8D817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800" b="0" dirty="0">
                          <a:solidFill>
                            <a:srgbClr val="6E6458"/>
                          </a:solidFill>
                          <a:latin typeface="Arial"/>
                          <a:ea typeface="Helvetica Neue" charset="0"/>
                          <a:cs typeface="Arial"/>
                        </a:rPr>
                        <a:t>5</a:t>
                      </a:r>
                      <a:r>
                        <a:rPr lang="en-US" sz="1800" b="0" baseline="0" dirty="0">
                          <a:solidFill>
                            <a:srgbClr val="6E6458"/>
                          </a:solidFill>
                          <a:latin typeface="Arial"/>
                          <a:ea typeface="Helvetica Neue" charset="0"/>
                          <a:cs typeface="Arial"/>
                        </a:rPr>
                        <a:t> </a:t>
                      </a:r>
                    </a:p>
                    <a:p>
                      <a:pPr algn="ctr"/>
                      <a:r>
                        <a:rPr lang="en-US" sz="1800" b="0" baseline="0" dirty="0">
                          <a:solidFill>
                            <a:srgbClr val="6E6458"/>
                          </a:solidFill>
                          <a:latin typeface="Arial"/>
                          <a:ea typeface="Helvetica Neue" charset="0"/>
                          <a:cs typeface="Arial"/>
                        </a:rPr>
                        <a:t>(Bacterial)</a:t>
                      </a:r>
                      <a:endParaRPr lang="en-US" sz="1800" b="0" dirty="0">
                        <a:solidFill>
                          <a:srgbClr val="6E6458"/>
                        </a:solidFill>
                        <a:latin typeface="Arial"/>
                        <a:ea typeface="Helvetica Neue" charset="0"/>
                        <a:cs typeface="Arial"/>
                      </a:endParaRPr>
                    </a:p>
                  </a:txBody>
                  <a:tcPr marL="182880" anchor="ctr">
                    <a:lnL w="12700" cap="flat" cmpd="sng" algn="ctr">
                      <a:solidFill>
                        <a:srgbClr val="8D8172"/>
                      </a:solidFill>
                      <a:prstDash val="solid"/>
                      <a:round/>
                      <a:headEnd type="none" w="med" len="med"/>
                      <a:tailEnd type="none" w="med" len="med"/>
                    </a:lnL>
                    <a:lnR w="12700" cap="flat" cmpd="sng" algn="ctr">
                      <a:solidFill>
                        <a:srgbClr val="8D8172"/>
                      </a:solidFill>
                      <a:prstDash val="solid"/>
                      <a:round/>
                      <a:headEnd type="none" w="med" len="med"/>
                      <a:tailEnd type="none" w="med" len="med"/>
                    </a:lnR>
                    <a:lnT w="12700" cap="flat" cmpd="sng" algn="ctr">
                      <a:solidFill>
                        <a:srgbClr val="8D817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800" b="0" dirty="0">
                          <a:solidFill>
                            <a:srgbClr val="6E6458"/>
                          </a:solidFill>
                          <a:latin typeface="Arial"/>
                          <a:ea typeface="Helvetica Neue" charset="0"/>
                          <a:cs typeface="Arial"/>
                        </a:rPr>
                        <a:t>22 </a:t>
                      </a:r>
                    </a:p>
                    <a:p>
                      <a:pPr algn="ctr"/>
                      <a:r>
                        <a:rPr lang="en-US" sz="1800" b="0" dirty="0">
                          <a:solidFill>
                            <a:srgbClr val="6E6458"/>
                          </a:solidFill>
                          <a:latin typeface="Arial"/>
                          <a:ea typeface="Helvetica Neue" charset="0"/>
                          <a:cs typeface="Arial"/>
                        </a:rPr>
                        <a:t>(Bacterial, Viral, Protozoa)</a:t>
                      </a:r>
                    </a:p>
                  </a:txBody>
                  <a:tcPr marL="182880" anchor="ctr">
                    <a:lnL w="12700" cap="flat" cmpd="sng" algn="ctr">
                      <a:solidFill>
                        <a:srgbClr val="8D8172"/>
                      </a:solidFill>
                      <a:prstDash val="solid"/>
                      <a:round/>
                      <a:headEnd type="none" w="med" len="med"/>
                      <a:tailEnd type="none" w="med" len="med"/>
                    </a:lnL>
                    <a:lnR w="12700" cap="flat" cmpd="sng" algn="ctr">
                      <a:solidFill>
                        <a:srgbClr val="8D8172"/>
                      </a:solidFill>
                      <a:prstDash val="solid"/>
                      <a:round/>
                      <a:headEnd type="none" w="med" len="med"/>
                      <a:tailEnd type="none" w="med" len="med"/>
                    </a:lnR>
                    <a:lnT w="12700" cap="flat" cmpd="sng" algn="ctr">
                      <a:solidFill>
                        <a:srgbClr val="8D817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1"/>
                  </a:ext>
                </a:extLst>
              </a:tr>
              <a:tr h="673426">
                <a:tc>
                  <a:txBody>
                    <a:bodyPr/>
                    <a:lstStyle/>
                    <a:p>
                      <a:pPr marL="0" marR="0" lvl="0" indent="0" algn="l" defTabSz="914400" rtl="0" eaLnBrk="1" fontAlgn="auto" latinLnBrk="0" hangingPunct="1">
                        <a:lnSpc>
                          <a:spcPct val="100000"/>
                        </a:lnSpc>
                        <a:spcBef>
                          <a:spcPts val="600"/>
                        </a:spcBef>
                        <a:spcAft>
                          <a:spcPts val="0"/>
                        </a:spcAft>
                        <a:buClrTx/>
                        <a:buSzTx/>
                        <a:buFont typeface="Arial"/>
                        <a:buNone/>
                        <a:tabLst/>
                        <a:defRPr/>
                      </a:pPr>
                      <a:r>
                        <a:rPr lang="en-US" sz="1800" b="1" dirty="0">
                          <a:solidFill>
                            <a:srgbClr val="6E6458"/>
                          </a:solidFill>
                          <a:latin typeface="Arial"/>
                          <a:ea typeface="Helvetica Neue" charset="0"/>
                          <a:cs typeface="Arial"/>
                        </a:rPr>
                        <a:t>Panel pricing</a:t>
                      </a:r>
                      <a:endParaRPr lang="en-US" sz="1800" b="1" i="0" dirty="0">
                        <a:solidFill>
                          <a:srgbClr val="6E6458"/>
                        </a:solidFill>
                        <a:latin typeface="Arial"/>
                        <a:ea typeface="Helvetica Neue" charset="0"/>
                        <a:cs typeface="Arial"/>
                      </a:endParaRPr>
                    </a:p>
                  </a:txBody>
                  <a:tcPr marL="365760" marT="0" anchor="ctr">
                    <a:lnL w="12700" cap="flat" cmpd="sng" algn="ctr">
                      <a:solidFill>
                        <a:srgbClr val="8D8172"/>
                      </a:solidFill>
                      <a:prstDash val="solid"/>
                      <a:round/>
                      <a:headEnd type="none" w="med" len="med"/>
                      <a:tailEnd type="none" w="med" len="med"/>
                    </a:lnL>
                    <a:lnR w="12700" cap="flat" cmpd="sng" algn="ctr">
                      <a:solidFill>
                        <a:srgbClr val="8D817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a:spcBef>
                          <a:spcPts val="600"/>
                        </a:spcBef>
                        <a:buFont typeface="Arial"/>
                        <a:buNone/>
                      </a:pPr>
                      <a:r>
                        <a:rPr lang="en-US" sz="1800" b="1" i="0" dirty="0">
                          <a:solidFill>
                            <a:srgbClr val="002060"/>
                          </a:solidFill>
                          <a:latin typeface="Arial"/>
                          <a:ea typeface="Helvetica Neue" charset="0"/>
                          <a:cs typeface="Arial"/>
                        </a:rPr>
                        <a:t>$60 - $75</a:t>
                      </a:r>
                    </a:p>
                  </a:txBody>
                  <a:tcPr marL="365760" marT="0" anchor="ctr">
                    <a:lnL w="12700" cap="flat" cmpd="sng" algn="ctr">
                      <a:solidFill>
                        <a:srgbClr val="8D8172"/>
                      </a:solidFill>
                      <a:prstDash val="solid"/>
                      <a:round/>
                      <a:headEnd type="none" w="med" len="med"/>
                      <a:tailEnd type="none" w="med" len="med"/>
                    </a:lnL>
                    <a:lnR w="12700" cap="flat" cmpd="sng" algn="ctr">
                      <a:solidFill>
                        <a:srgbClr val="8D817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a:buNone/>
                      </a:pPr>
                      <a:r>
                        <a:rPr lang="en-US" sz="1800" i="0" dirty="0">
                          <a:solidFill>
                            <a:srgbClr val="6E6458"/>
                          </a:solidFill>
                          <a:latin typeface="Arial"/>
                          <a:ea typeface="Helvetica Neue" charset="0"/>
                          <a:cs typeface="Arial"/>
                        </a:rPr>
                        <a:t>$120 - $130</a:t>
                      </a:r>
                    </a:p>
                  </a:txBody>
                  <a:tcPr marL="365760" marT="0" anchor="ctr">
                    <a:lnL w="12700" cap="flat" cmpd="sng" algn="ctr">
                      <a:solidFill>
                        <a:srgbClr val="8D8172"/>
                      </a:solidFill>
                      <a:prstDash val="solid"/>
                      <a:round/>
                      <a:headEnd type="none" w="med" len="med"/>
                      <a:tailEnd type="none" w="med" len="med"/>
                    </a:lnL>
                    <a:lnR w="12700" cap="flat" cmpd="sng" algn="ctr">
                      <a:solidFill>
                        <a:srgbClr val="8D817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868680">
                <a:tc>
                  <a:txBody>
                    <a:bodyPr/>
                    <a:lstStyle/>
                    <a:p>
                      <a:pPr marL="0" indent="0" algn="l">
                        <a:spcBef>
                          <a:spcPts val="600"/>
                        </a:spcBef>
                        <a:buFont typeface="Arial"/>
                        <a:buNone/>
                      </a:pPr>
                      <a:r>
                        <a:rPr lang="en-US" sz="1800" b="1" dirty="0">
                          <a:solidFill>
                            <a:srgbClr val="6E6458"/>
                          </a:solidFill>
                          <a:latin typeface="Arial"/>
                          <a:ea typeface="Helvetica Neue" charset="0"/>
                          <a:cs typeface="Arial"/>
                        </a:rPr>
                        <a:t>Reimbursement </a:t>
                      </a:r>
                    </a:p>
                  </a:txBody>
                  <a:tcPr marL="365760" marT="0" anchor="ctr">
                    <a:lnL w="12700" cap="flat" cmpd="sng" algn="ctr">
                      <a:solidFill>
                        <a:srgbClr val="8D8172"/>
                      </a:solidFill>
                      <a:prstDash val="solid"/>
                      <a:round/>
                      <a:headEnd type="none" w="med" len="med"/>
                      <a:tailEnd type="none" w="med" len="med"/>
                    </a:lnL>
                    <a:lnR w="12700" cap="flat" cmpd="sng" algn="ctr">
                      <a:solidFill>
                        <a:srgbClr val="8D817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indent="0" algn="ctr">
                        <a:spcBef>
                          <a:spcPts val="600"/>
                        </a:spcBef>
                        <a:buFont typeface="Arial"/>
                        <a:buNone/>
                      </a:pPr>
                      <a:r>
                        <a:rPr lang="en-US" sz="1800" dirty="0">
                          <a:solidFill>
                            <a:srgbClr val="6E6458"/>
                          </a:solidFill>
                          <a:latin typeface="Arial"/>
                          <a:ea typeface="Helvetica Neue" charset="0"/>
                          <a:cs typeface="Arial"/>
                        </a:rPr>
                        <a:t>~$134 to $290</a:t>
                      </a:r>
                    </a:p>
                  </a:txBody>
                  <a:tcPr marL="365760" marT="0" anchor="ctr">
                    <a:lnL w="12700" cap="flat" cmpd="sng" algn="ctr">
                      <a:solidFill>
                        <a:srgbClr val="8D8172"/>
                      </a:solidFill>
                      <a:prstDash val="solid"/>
                      <a:round/>
                      <a:headEnd type="none" w="med" len="med"/>
                      <a:tailEnd type="none" w="med" len="med"/>
                    </a:lnL>
                    <a:lnR w="12700" cap="flat" cmpd="sng" algn="ctr">
                      <a:solidFill>
                        <a:srgbClr val="8D817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indent="0" algn="ctr">
                        <a:spcBef>
                          <a:spcPts val="600"/>
                        </a:spcBef>
                        <a:buFont typeface="Arial"/>
                        <a:buNone/>
                      </a:pPr>
                      <a:r>
                        <a:rPr lang="en-US" sz="1800" dirty="0">
                          <a:solidFill>
                            <a:srgbClr val="6E6458"/>
                          </a:solidFill>
                          <a:latin typeface="Arial"/>
                          <a:ea typeface="Helvetica Neue" charset="0"/>
                          <a:cs typeface="Arial"/>
                        </a:rPr>
                        <a:t>~$134 to $290*</a:t>
                      </a:r>
                    </a:p>
                  </a:txBody>
                  <a:tcPr marL="365760" marT="0" anchor="ctr">
                    <a:lnL w="12700" cap="flat" cmpd="sng" algn="ctr">
                      <a:solidFill>
                        <a:srgbClr val="8D8172"/>
                      </a:solidFill>
                      <a:prstDash val="solid"/>
                      <a:round/>
                      <a:headEnd type="none" w="med" len="med"/>
                      <a:tailEnd type="none" w="med" len="med"/>
                    </a:lnL>
                    <a:lnR w="12700" cap="flat" cmpd="sng" algn="ctr">
                      <a:solidFill>
                        <a:srgbClr val="8D817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3"/>
                  </a:ext>
                </a:extLst>
              </a:tr>
              <a:tr h="649296">
                <a:tc>
                  <a:txBody>
                    <a:bodyPr/>
                    <a:lstStyle/>
                    <a:p>
                      <a:pPr marL="0" indent="0" algn="l">
                        <a:spcBef>
                          <a:spcPts val="600"/>
                        </a:spcBef>
                        <a:buFont typeface="Arial"/>
                        <a:buNone/>
                      </a:pPr>
                      <a:r>
                        <a:rPr lang="en-US" sz="1800" b="1" dirty="0">
                          <a:solidFill>
                            <a:srgbClr val="6E6458"/>
                          </a:solidFill>
                          <a:latin typeface="Arial"/>
                          <a:ea typeface="Helvetica Neue" charset="0"/>
                          <a:cs typeface="Arial"/>
                        </a:rPr>
                        <a:t>2015 Payor</a:t>
                      </a:r>
                      <a:r>
                        <a:rPr lang="en-US" sz="1800" b="1" baseline="0" dirty="0">
                          <a:solidFill>
                            <a:srgbClr val="6E6458"/>
                          </a:solidFill>
                          <a:latin typeface="Arial"/>
                          <a:ea typeface="Helvetica Neue" charset="0"/>
                          <a:cs typeface="Arial"/>
                        </a:rPr>
                        <a:t> r</a:t>
                      </a:r>
                      <a:r>
                        <a:rPr lang="en-US" sz="1800" b="1" dirty="0">
                          <a:solidFill>
                            <a:srgbClr val="6E6458"/>
                          </a:solidFill>
                          <a:latin typeface="Arial"/>
                          <a:ea typeface="Helvetica Neue" charset="0"/>
                          <a:cs typeface="Arial"/>
                        </a:rPr>
                        <a:t>ejection rate</a:t>
                      </a:r>
                    </a:p>
                  </a:txBody>
                  <a:tcPr marL="365760" marT="0" anchor="ctr">
                    <a:lnL w="12700" cap="flat" cmpd="sng" algn="ctr">
                      <a:solidFill>
                        <a:srgbClr val="8D8172"/>
                      </a:solidFill>
                      <a:prstDash val="solid"/>
                      <a:round/>
                      <a:headEnd type="none" w="med" len="med"/>
                      <a:tailEnd type="none" w="med" len="med"/>
                    </a:lnL>
                    <a:lnR w="12700" cap="flat" cmpd="sng" algn="ctr">
                      <a:solidFill>
                        <a:srgbClr val="8D817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172"/>
                      </a:solidFill>
                      <a:prstDash val="solid"/>
                      <a:round/>
                      <a:headEnd type="none" w="med" len="med"/>
                      <a:tailEnd type="none" w="med" len="med"/>
                    </a:lnB>
                    <a:lnTlToBr w="12700" cmpd="sng">
                      <a:noFill/>
                      <a:prstDash val="solid"/>
                    </a:lnTlToBr>
                    <a:lnBlToTr w="12700" cmpd="sng">
                      <a:noFill/>
                      <a:prstDash val="solid"/>
                    </a:lnBlToTr>
                    <a:solidFill>
                      <a:srgbClr val="E8E6E3"/>
                    </a:solidFill>
                  </a:tcPr>
                </a:tc>
                <a:tc>
                  <a:txBody>
                    <a:bodyPr/>
                    <a:lstStyle/>
                    <a:p>
                      <a:pPr marL="0" indent="0" algn="ctr">
                        <a:spcBef>
                          <a:spcPts val="600"/>
                        </a:spcBef>
                        <a:buFont typeface="Arial"/>
                        <a:buNone/>
                      </a:pPr>
                      <a:r>
                        <a:rPr lang="en-US" sz="1800" b="1" dirty="0">
                          <a:solidFill>
                            <a:srgbClr val="002060"/>
                          </a:solidFill>
                          <a:latin typeface="Arial"/>
                          <a:ea typeface="Helvetica Neue" charset="0"/>
                          <a:cs typeface="Arial"/>
                        </a:rPr>
                        <a:t>6.5%</a:t>
                      </a:r>
                    </a:p>
                  </a:txBody>
                  <a:tcPr marL="365760" marT="0" anchor="ctr">
                    <a:lnL w="12700" cap="flat" cmpd="sng" algn="ctr">
                      <a:solidFill>
                        <a:srgbClr val="8D8172"/>
                      </a:solidFill>
                      <a:prstDash val="solid"/>
                      <a:round/>
                      <a:headEnd type="none" w="med" len="med"/>
                      <a:tailEnd type="none" w="med" len="med"/>
                    </a:lnL>
                    <a:lnR w="12700" cap="flat" cmpd="sng" algn="ctr">
                      <a:solidFill>
                        <a:srgbClr val="8D817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8D81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a:buNone/>
                      </a:pPr>
                      <a:r>
                        <a:rPr lang="en-US" sz="1800" baseline="0" dirty="0">
                          <a:solidFill>
                            <a:srgbClr val="6E6458"/>
                          </a:solidFill>
                          <a:latin typeface="Arial"/>
                          <a:ea typeface="Helvetica Neue" charset="0"/>
                          <a:cs typeface="Arial"/>
                        </a:rPr>
                        <a:t>19.5 %+ **</a:t>
                      </a:r>
                      <a:endParaRPr lang="en-US" sz="1800" dirty="0">
                        <a:solidFill>
                          <a:srgbClr val="6E6458"/>
                        </a:solidFill>
                        <a:latin typeface="Arial"/>
                        <a:ea typeface="Helvetica Neue" charset="0"/>
                        <a:cs typeface="Arial"/>
                      </a:endParaRPr>
                    </a:p>
                  </a:txBody>
                  <a:tcPr marL="365760" marT="0" anchor="ctr">
                    <a:lnL w="12700" cap="flat" cmpd="sng" algn="ctr">
                      <a:solidFill>
                        <a:srgbClr val="8D8172"/>
                      </a:solidFill>
                      <a:prstDash val="solid"/>
                      <a:round/>
                      <a:headEnd type="none" w="med" len="med"/>
                      <a:tailEnd type="none" w="med" len="med"/>
                    </a:lnL>
                    <a:lnR w="12700" cap="flat" cmpd="sng" algn="ctr">
                      <a:solidFill>
                        <a:srgbClr val="8D817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8D8172"/>
                      </a:solidFill>
                      <a:prstDash val="solid"/>
                      <a:round/>
                      <a:headEnd type="none" w="med" len="med"/>
                      <a:tailEnd type="none" w="med" len="med"/>
                    </a:lnB>
                    <a:lnTlToBr w="12700" cmpd="sng">
                      <a:noFill/>
                      <a:prstDash val="solid"/>
                    </a:lnTlToBr>
                    <a:lnBlToTr w="12700" cmpd="sng">
                      <a:noFill/>
                      <a:prstDash val="solid"/>
                    </a:lnBlToTr>
                    <a:solidFill>
                      <a:srgbClr val="E8E6E3"/>
                    </a:solidFill>
                  </a:tcPr>
                </a:tc>
                <a:extLst>
                  <a:ext uri="{0D108BD9-81ED-4DB2-BD59-A6C34878D82A}">
                    <a16:rowId xmlns:a16="http://schemas.microsoft.com/office/drawing/2014/main" val="10004"/>
                  </a:ext>
                </a:extLst>
              </a:tr>
            </a:tbl>
          </a:graphicData>
        </a:graphic>
      </p:graphicFrame>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629" y="1876474"/>
            <a:ext cx="1675196" cy="723172"/>
          </a:xfrm>
          <a:prstGeom prst="rect">
            <a:avLst/>
          </a:prstGeom>
        </p:spPr>
      </p:pic>
      <p:sp>
        <p:nvSpPr>
          <p:cNvPr id="2" name="TextBox 1"/>
          <p:cNvSpPr txBox="1"/>
          <p:nvPr/>
        </p:nvSpPr>
        <p:spPr>
          <a:xfrm>
            <a:off x="689324" y="5860968"/>
            <a:ext cx="10902903" cy="830997"/>
          </a:xfrm>
          <a:prstGeom prst="rect">
            <a:avLst/>
          </a:prstGeom>
          <a:noFill/>
        </p:spPr>
        <p:txBody>
          <a:bodyPr wrap="square" rtlCol="0">
            <a:spAutoFit/>
          </a:bodyPr>
          <a:lstStyle/>
          <a:p>
            <a:r>
              <a:rPr lang="en-US" sz="1200" dirty="0">
                <a:solidFill>
                  <a:srgbClr val="6E6458"/>
                </a:solidFill>
                <a:latin typeface="Arial"/>
                <a:cs typeface="Arial"/>
              </a:rPr>
              <a:t>*Mega-panel providers suggest their customers use CPT codes that allow for higher reimbursement rates. However, Great Basin’s surveys of hospitals indicate a lack of success with that tactic, as well as a growing challenge by hospitals to get reimbursement adequate to cover the fully-burdened costs associated with running mega panels.</a:t>
            </a:r>
          </a:p>
          <a:p>
            <a:r>
              <a:rPr lang="en-US" sz="1200" dirty="0">
                <a:solidFill>
                  <a:srgbClr val="6E6458"/>
                </a:solidFill>
                <a:latin typeface="Arial"/>
                <a:cs typeface="Arial"/>
              </a:rPr>
              <a:t>**Source: </a:t>
            </a:r>
            <a:r>
              <a:rPr lang="en-US" sz="1200" dirty="0" err="1">
                <a:solidFill>
                  <a:srgbClr val="6E6458"/>
                </a:solidFill>
                <a:latin typeface="Arial"/>
                <a:cs typeface="Arial"/>
              </a:rPr>
              <a:t>CodeMap</a:t>
            </a:r>
            <a:r>
              <a:rPr lang="en-US" sz="1200" dirty="0">
                <a:solidFill>
                  <a:srgbClr val="6E6458"/>
                </a:solidFill>
                <a:latin typeface="Arial"/>
                <a:cs typeface="Arial"/>
              </a:rPr>
              <a:t> and CMS</a:t>
            </a:r>
          </a:p>
        </p:txBody>
      </p:sp>
      <p:sp>
        <p:nvSpPr>
          <p:cNvPr id="6" name="TextBox 5">
            <a:extLst>
              <a:ext uri="{FF2B5EF4-FFF2-40B4-BE49-F238E27FC236}">
                <a16:creationId xmlns:a16="http://schemas.microsoft.com/office/drawing/2014/main" id="{1FCFB201-DD65-454B-93E1-AB0B3223A040}"/>
              </a:ext>
            </a:extLst>
          </p:cNvPr>
          <p:cNvSpPr txBox="1"/>
          <p:nvPr/>
        </p:nvSpPr>
        <p:spPr>
          <a:xfrm>
            <a:off x="7329055" y="2078686"/>
            <a:ext cx="2992581" cy="461665"/>
          </a:xfrm>
          <a:prstGeom prst="rect">
            <a:avLst/>
          </a:prstGeom>
          <a:noFill/>
        </p:spPr>
        <p:txBody>
          <a:bodyPr wrap="square" rtlCol="0">
            <a:spAutoFit/>
          </a:bodyPr>
          <a:lstStyle/>
          <a:p>
            <a:pPr algn="ctr"/>
            <a:r>
              <a:rPr lang="en-US" sz="2400" dirty="0">
                <a:solidFill>
                  <a:srgbClr val="6E6458"/>
                </a:solidFill>
              </a:rPr>
              <a:t>Mega Panels</a:t>
            </a:r>
          </a:p>
        </p:txBody>
      </p:sp>
    </p:spTree>
    <p:extLst>
      <p:ext uri="{BB962C8B-B14F-4D97-AF65-F5344CB8AC3E}">
        <p14:creationId xmlns:p14="http://schemas.microsoft.com/office/powerpoint/2010/main" val="271126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763165"/>
            <a:ext cx="10439399" cy="304800"/>
          </a:xfrm>
        </p:spPr>
        <p:txBody>
          <a:bodyPr/>
          <a:lstStyle/>
          <a:p>
            <a:r>
              <a:rPr lang="en-US" dirty="0"/>
              <a:t>Market Dynamics</a:t>
            </a:r>
          </a:p>
        </p:txBody>
      </p:sp>
      <p:sp>
        <p:nvSpPr>
          <p:cNvPr id="3" name="Content Placeholder 2"/>
          <p:cNvSpPr>
            <a:spLocks noGrp="1"/>
          </p:cNvSpPr>
          <p:nvPr>
            <p:ph idx="1"/>
          </p:nvPr>
        </p:nvSpPr>
        <p:spPr>
          <a:xfrm>
            <a:off x="914400" y="1828800"/>
            <a:ext cx="10093168" cy="4413680"/>
          </a:xfrm>
        </p:spPr>
        <p:txBody>
          <a:bodyPr>
            <a:normAutofit/>
          </a:bodyPr>
          <a:lstStyle/>
          <a:p>
            <a:pPr>
              <a:lnSpc>
                <a:spcPct val="100000"/>
              </a:lnSpc>
              <a:spcAft>
                <a:spcPts val="600"/>
              </a:spcAft>
              <a:buClr>
                <a:schemeClr val="accent1"/>
              </a:buClr>
              <a:buSzPct val="90000"/>
              <a:buFont typeface="Wingdings" panose="05000000000000000000" pitchFamily="2" charset="2"/>
              <a:buChar char="§"/>
            </a:pPr>
            <a:r>
              <a:rPr lang="en-US" b="1" dirty="0">
                <a:solidFill>
                  <a:srgbClr val="534B42"/>
                </a:solidFill>
                <a:latin typeface="Arial"/>
                <a:cs typeface="Arial"/>
              </a:rPr>
              <a:t>Palmetto Local Coverage Determination Draft</a:t>
            </a:r>
          </a:p>
          <a:p>
            <a:pPr lvl="1">
              <a:lnSpc>
                <a:spcPct val="100000"/>
              </a:lnSpc>
              <a:spcBef>
                <a:spcPts val="600"/>
              </a:spcBef>
              <a:spcAft>
                <a:spcPts val="600"/>
              </a:spcAft>
              <a:buClr>
                <a:schemeClr val="accent1"/>
              </a:buClr>
              <a:buSzPct val="90000"/>
              <a:buFont typeface="Wingdings" panose="05000000000000000000" pitchFamily="2" charset="2"/>
              <a:buChar char="§"/>
            </a:pPr>
            <a:r>
              <a:rPr lang="en-US" sz="1600" dirty="0">
                <a:solidFill>
                  <a:srgbClr val="6E6458"/>
                </a:solidFill>
                <a:latin typeface="Arial"/>
                <a:cs typeface="Arial"/>
              </a:rPr>
              <a:t>Panel must be “reasonable and necessary”</a:t>
            </a:r>
          </a:p>
          <a:p>
            <a:pPr lvl="1">
              <a:lnSpc>
                <a:spcPct val="100000"/>
              </a:lnSpc>
              <a:spcBef>
                <a:spcPts val="600"/>
              </a:spcBef>
              <a:spcAft>
                <a:spcPts val="600"/>
              </a:spcAft>
              <a:buClr>
                <a:schemeClr val="accent1"/>
              </a:buClr>
              <a:buSzPct val="90000"/>
              <a:buFont typeface="Wingdings" panose="05000000000000000000" pitchFamily="2" charset="2"/>
              <a:buChar char="§"/>
            </a:pPr>
            <a:r>
              <a:rPr lang="en-US" sz="1600" dirty="0">
                <a:solidFill>
                  <a:srgbClr val="6E6458"/>
                </a:solidFill>
                <a:latin typeface="Arial"/>
                <a:cs typeface="Arial"/>
              </a:rPr>
              <a:t>Targets must represent a common syndrome (i.e. truly syndromic)</a:t>
            </a:r>
          </a:p>
          <a:p>
            <a:pPr lvl="1">
              <a:lnSpc>
                <a:spcPct val="100000"/>
              </a:lnSpc>
              <a:spcBef>
                <a:spcPts val="600"/>
              </a:spcBef>
              <a:spcAft>
                <a:spcPts val="600"/>
              </a:spcAft>
              <a:buClr>
                <a:schemeClr val="accent1"/>
              </a:buClr>
              <a:buSzPct val="90000"/>
              <a:buFont typeface="Wingdings" panose="05000000000000000000" pitchFamily="2" charset="2"/>
              <a:buChar char="§"/>
            </a:pPr>
            <a:r>
              <a:rPr lang="en-US" sz="1600" dirty="0">
                <a:solidFill>
                  <a:srgbClr val="6E6458"/>
                </a:solidFill>
              </a:rPr>
              <a:t>There must be broad applicability (pathogens found in only select populations not appropriate)</a:t>
            </a:r>
          </a:p>
          <a:p>
            <a:pPr lvl="1">
              <a:lnSpc>
                <a:spcPct val="100000"/>
              </a:lnSpc>
              <a:spcBef>
                <a:spcPts val="600"/>
              </a:spcBef>
              <a:spcAft>
                <a:spcPts val="600"/>
              </a:spcAft>
              <a:buClr>
                <a:schemeClr val="accent1"/>
              </a:buClr>
              <a:buSzPct val="90000"/>
              <a:buFont typeface="Wingdings" panose="05000000000000000000" pitchFamily="2" charset="2"/>
              <a:buChar char="§"/>
            </a:pPr>
            <a:r>
              <a:rPr lang="en-US" sz="1600" dirty="0">
                <a:solidFill>
                  <a:srgbClr val="6E6458"/>
                </a:solidFill>
                <a:latin typeface="Arial" panose="020B0604020202020204" pitchFamily="34" charset="0"/>
                <a:cs typeface="Arial" panose="020B0604020202020204" pitchFamily="34" charset="0"/>
              </a:rPr>
              <a:t>Must aid physician in directing therapy; not just identify what pathogen is present</a:t>
            </a:r>
          </a:p>
          <a:p>
            <a:pPr lvl="2">
              <a:lnSpc>
                <a:spcPct val="100000"/>
              </a:lnSpc>
              <a:spcAft>
                <a:spcPts val="600"/>
              </a:spcAft>
            </a:pPr>
            <a:r>
              <a:rPr lang="en-US" sz="1400" dirty="0">
                <a:solidFill>
                  <a:srgbClr val="6E6458"/>
                </a:solidFill>
              </a:rPr>
              <a:t>Reimbursement not appropriate for epidemiological studies</a:t>
            </a:r>
          </a:p>
          <a:p>
            <a:pPr lvl="2">
              <a:lnSpc>
                <a:spcPct val="100000"/>
              </a:lnSpc>
            </a:pPr>
            <a:r>
              <a:rPr lang="en-US" sz="1400" dirty="0">
                <a:solidFill>
                  <a:srgbClr val="6E6458"/>
                </a:solidFill>
              </a:rPr>
              <a:t>Reimbursement not appropriate for confirmatory testing or screening</a:t>
            </a:r>
          </a:p>
        </p:txBody>
      </p:sp>
      <p:sp>
        <p:nvSpPr>
          <p:cNvPr id="4" name="Slide Number Placeholder 3"/>
          <p:cNvSpPr>
            <a:spLocks noGrp="1"/>
          </p:cNvSpPr>
          <p:nvPr>
            <p:ph type="sldNum" sz="quarter" idx="15"/>
          </p:nvPr>
        </p:nvSpPr>
        <p:spPr/>
        <p:txBody>
          <a:bodyPr/>
          <a:lstStyle/>
          <a:p>
            <a:fld id="{1111E7FE-0B08-1A4E-BCB7-CAD03B58E051}" type="slidenum">
              <a:rPr lang="en-US" smtClean="0"/>
              <a:pPr/>
              <a:t>14</a:t>
            </a:fld>
            <a:endParaRPr lang="en-US"/>
          </a:p>
        </p:txBody>
      </p:sp>
      <p:sp>
        <p:nvSpPr>
          <p:cNvPr id="5" name="Text Placeholder 4"/>
          <p:cNvSpPr>
            <a:spLocks noGrp="1"/>
          </p:cNvSpPr>
          <p:nvPr>
            <p:ph type="body" sz="quarter" idx="16"/>
          </p:nvPr>
        </p:nvSpPr>
        <p:spPr>
          <a:xfrm>
            <a:off x="838198" y="1272872"/>
            <a:ext cx="10515601" cy="488950"/>
          </a:xfrm>
        </p:spPr>
        <p:txBody>
          <a:bodyPr>
            <a:normAutofit/>
          </a:bodyPr>
          <a:lstStyle/>
          <a:p>
            <a:r>
              <a:rPr lang="en-US" dirty="0"/>
              <a:t>Growing Clinical and Payor Resistance to Larger Panels:</a:t>
            </a:r>
          </a:p>
        </p:txBody>
      </p:sp>
      <p:sp>
        <p:nvSpPr>
          <p:cNvPr id="7" name="Rectangle 6"/>
          <p:cNvSpPr/>
          <p:nvPr/>
        </p:nvSpPr>
        <p:spPr>
          <a:xfrm>
            <a:off x="655318" y="4611990"/>
            <a:ext cx="10805158" cy="1892826"/>
          </a:xfrm>
          <a:prstGeom prst="rect">
            <a:avLst/>
          </a:prstGeom>
        </p:spPr>
        <p:txBody>
          <a:bodyPr wrap="square">
            <a:spAutoFit/>
          </a:bodyPr>
          <a:lstStyle/>
          <a:p>
            <a:pPr>
              <a:spcAft>
                <a:spcPts val="600"/>
              </a:spcAft>
            </a:pPr>
            <a:r>
              <a:rPr lang="en-US" sz="1400" i="1" dirty="0">
                <a:solidFill>
                  <a:schemeClr val="accent3">
                    <a:lumMod val="75000"/>
                  </a:schemeClr>
                </a:solidFill>
                <a:latin typeface="Arial" panose="020B0604020202020204" pitchFamily="34" charset="0"/>
                <a:cs typeface="Arial" panose="020B0604020202020204" pitchFamily="34" charset="0"/>
              </a:rPr>
              <a:t>“[For]  most patients, negative test results for common  pathogens should precede testing for uncommon  pathogens in the interest of controlling the cost of  testing for both the patient and the institution.”</a:t>
            </a:r>
          </a:p>
          <a:p>
            <a:pPr lvl="1">
              <a:spcAft>
                <a:spcPts val="600"/>
              </a:spcAft>
            </a:pPr>
            <a:r>
              <a:rPr lang="en-US" sz="1400" dirty="0">
                <a:solidFill>
                  <a:srgbClr val="534B42"/>
                </a:solidFill>
                <a:latin typeface="Arial" panose="020B0604020202020204" pitchFamily="34" charset="0"/>
                <a:cs typeface="Arial" panose="020B0604020202020204" pitchFamily="34" charset="0"/>
              </a:rPr>
              <a:t>-Dr. Alexander McAdam, MD,  PhD, Harvard Med School and Boston Children’s Hospital JCM, 2015 53:10</a:t>
            </a:r>
          </a:p>
          <a:p>
            <a:pPr>
              <a:spcAft>
                <a:spcPts val="600"/>
              </a:spcAft>
            </a:pPr>
            <a:r>
              <a:rPr lang="en-US" dirty="0">
                <a:solidFill>
                  <a:schemeClr val="accent3">
                    <a:lumMod val="75000"/>
                  </a:schemeClr>
                </a:solidFill>
                <a:latin typeface="Arial" panose="020B0604020202020204" pitchFamily="34" charset="0"/>
                <a:cs typeface="Arial" panose="020B0604020202020204" pitchFamily="34" charset="0"/>
              </a:rPr>
              <a:t> </a:t>
            </a:r>
            <a:r>
              <a:rPr lang="en-US" sz="1400" i="1" dirty="0">
                <a:solidFill>
                  <a:schemeClr val="accent3">
                    <a:lumMod val="75000"/>
                  </a:schemeClr>
                </a:solidFill>
                <a:latin typeface="Arial"/>
                <a:cs typeface="Arial"/>
              </a:rPr>
              <a:t>“A panel that includes pathogens that are very rare, or a panel in which all pathogens do not cause overlapping clinical syndromes, or when some pathogens are found only in specific patient populations (immunocompromised patients) is not reasonable and necessary.”  </a:t>
            </a:r>
          </a:p>
          <a:p>
            <a:pPr lvl="1"/>
            <a:r>
              <a:rPr lang="en-US" sz="1400" dirty="0">
                <a:solidFill>
                  <a:srgbClr val="534B42"/>
                </a:solidFill>
                <a:latin typeface="Arial"/>
                <a:cs typeface="Arial"/>
              </a:rPr>
              <a:t>-Palmetto GBA (Medicare contractor), Local Coverage Determinations (LCDs), June 14, 2017, </a:t>
            </a:r>
            <a:r>
              <a:rPr lang="en-US" sz="1400" dirty="0">
                <a:solidFill>
                  <a:srgbClr val="534B42"/>
                </a:solidFill>
                <a:latin typeface="Arial"/>
                <a:cs typeface="Arial"/>
                <a:hlinkClick r:id="rId3"/>
              </a:rPr>
              <a:t>www.cms.org</a:t>
            </a:r>
            <a:endParaRPr lang="en-US" sz="1400" dirty="0">
              <a:solidFill>
                <a:srgbClr val="032849"/>
              </a:solidFill>
              <a:latin typeface="Arial"/>
              <a:cs typeface="Arial"/>
            </a:endParaRPr>
          </a:p>
          <a:p>
            <a:pPr lvl="1"/>
            <a:endParaRPr lang="en-US" sz="1400" dirty="0">
              <a:solidFill>
                <a:srgbClr val="534B42"/>
              </a:solidFill>
              <a:latin typeface="Arial"/>
              <a:cs typeface="Arial"/>
            </a:endParaRPr>
          </a:p>
        </p:txBody>
      </p:sp>
    </p:spTree>
    <p:extLst>
      <p:ext uri="{BB962C8B-B14F-4D97-AF65-F5344CB8AC3E}">
        <p14:creationId xmlns:p14="http://schemas.microsoft.com/office/powerpoint/2010/main" val="286435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Great Basin Mid-Plex Advantage</a:t>
            </a:r>
          </a:p>
        </p:txBody>
      </p:sp>
      <p:sp>
        <p:nvSpPr>
          <p:cNvPr id="2" name="Content Placeholder 1"/>
          <p:cNvSpPr>
            <a:spLocks noGrp="1"/>
          </p:cNvSpPr>
          <p:nvPr>
            <p:ph idx="1"/>
          </p:nvPr>
        </p:nvSpPr>
        <p:spPr>
          <a:xfrm>
            <a:off x="838198" y="2066795"/>
            <a:ext cx="10693549" cy="3833491"/>
          </a:xfrm>
        </p:spPr>
        <p:txBody>
          <a:bodyPr>
            <a:normAutofit/>
          </a:bodyPr>
          <a:lstStyle/>
          <a:p>
            <a:pPr marL="403225" indent="-403225">
              <a:lnSpc>
                <a:spcPct val="100000"/>
              </a:lnSpc>
              <a:spcBef>
                <a:spcPts val="1800"/>
              </a:spcBef>
              <a:spcAft>
                <a:spcPts val="0"/>
              </a:spcAft>
              <a:buClr>
                <a:schemeClr val="accent1"/>
              </a:buClr>
              <a:buSzPct val="90000"/>
              <a:buFont typeface="Wingdings" charset="2"/>
              <a:buChar char="ü"/>
            </a:pPr>
            <a:r>
              <a:rPr lang="en-US" sz="2200" dirty="0">
                <a:solidFill>
                  <a:srgbClr val="6E6458"/>
                </a:solidFill>
                <a:latin typeface="Arial"/>
                <a:cs typeface="Arial"/>
              </a:rPr>
              <a:t>Contains only targets likely after physician provides empirical diagnosis</a:t>
            </a:r>
          </a:p>
          <a:p>
            <a:pPr marL="403225" indent="-403225">
              <a:lnSpc>
                <a:spcPct val="100000"/>
              </a:lnSpc>
              <a:spcBef>
                <a:spcPts val="1800"/>
              </a:spcBef>
              <a:spcAft>
                <a:spcPts val="0"/>
              </a:spcAft>
              <a:buClr>
                <a:schemeClr val="accent1"/>
              </a:buClr>
              <a:buSzPct val="90000"/>
              <a:buFont typeface="Wingdings" charset="2"/>
              <a:buChar char="ü"/>
            </a:pPr>
            <a:r>
              <a:rPr lang="en-US" sz="2200" dirty="0">
                <a:solidFill>
                  <a:srgbClr val="6E6458"/>
                </a:solidFill>
                <a:latin typeface="Arial"/>
                <a:cs typeface="Arial"/>
              </a:rPr>
              <a:t>Targets represent a single syndromic group</a:t>
            </a:r>
          </a:p>
          <a:p>
            <a:pPr marL="403225" indent="-403225">
              <a:lnSpc>
                <a:spcPct val="100000"/>
              </a:lnSpc>
              <a:spcBef>
                <a:spcPts val="1800"/>
              </a:spcBef>
              <a:spcAft>
                <a:spcPts val="0"/>
              </a:spcAft>
              <a:buClr>
                <a:schemeClr val="accent1"/>
              </a:buClr>
              <a:buSzPct val="90000"/>
              <a:buFont typeface="Wingdings" charset="2"/>
              <a:buChar char="ü"/>
            </a:pPr>
            <a:r>
              <a:rPr lang="en-US" sz="2200" dirty="0">
                <a:solidFill>
                  <a:srgbClr val="6E6458"/>
                </a:solidFill>
                <a:latin typeface="Arial"/>
                <a:cs typeface="Arial"/>
              </a:rPr>
              <a:t>No confusing, statistically unlikely or unnecessary information</a:t>
            </a:r>
          </a:p>
          <a:p>
            <a:pPr marL="403225" indent="-403225">
              <a:lnSpc>
                <a:spcPct val="100000"/>
              </a:lnSpc>
              <a:spcBef>
                <a:spcPts val="1800"/>
              </a:spcBef>
              <a:spcAft>
                <a:spcPts val="0"/>
              </a:spcAft>
              <a:buClr>
                <a:schemeClr val="accent1"/>
              </a:buClr>
              <a:buSzPct val="90000"/>
              <a:buFont typeface="Wingdings" charset="2"/>
              <a:buChar char="ü"/>
            </a:pPr>
            <a:r>
              <a:rPr lang="en-US" sz="2200" dirty="0">
                <a:solidFill>
                  <a:srgbClr val="6E6458"/>
                </a:solidFill>
                <a:latin typeface="Arial"/>
                <a:cs typeface="Arial"/>
              </a:rPr>
              <a:t>Answers limited to those that guide patient therapy</a:t>
            </a:r>
          </a:p>
          <a:p>
            <a:pPr marL="403225" indent="-403225">
              <a:lnSpc>
                <a:spcPct val="100000"/>
              </a:lnSpc>
              <a:spcBef>
                <a:spcPts val="1800"/>
              </a:spcBef>
              <a:spcAft>
                <a:spcPts val="0"/>
              </a:spcAft>
              <a:buClr>
                <a:schemeClr val="accent1"/>
              </a:buClr>
              <a:buSzPct val="90000"/>
              <a:buFont typeface="Wingdings" charset="2"/>
              <a:buChar char="ü"/>
            </a:pPr>
            <a:r>
              <a:rPr lang="en-US" sz="2200" dirty="0">
                <a:solidFill>
                  <a:srgbClr val="6E6458"/>
                </a:solidFill>
                <a:latin typeface="Arial"/>
                <a:cs typeface="Arial"/>
              </a:rPr>
              <a:t>Reimbursement above cost of test</a:t>
            </a:r>
          </a:p>
          <a:p>
            <a:pPr marL="403225" indent="-403225">
              <a:lnSpc>
                <a:spcPct val="100000"/>
              </a:lnSpc>
              <a:spcBef>
                <a:spcPts val="1800"/>
              </a:spcBef>
              <a:spcAft>
                <a:spcPts val="0"/>
              </a:spcAft>
              <a:buClr>
                <a:schemeClr val="accent1"/>
              </a:buClr>
              <a:buSzPct val="90000"/>
              <a:buFont typeface="Wingdings" charset="2"/>
              <a:buChar char="ü"/>
            </a:pPr>
            <a:r>
              <a:rPr lang="en-US" sz="2200" dirty="0">
                <a:solidFill>
                  <a:srgbClr val="6E6458"/>
                </a:solidFill>
                <a:latin typeface="Arial"/>
                <a:cs typeface="Arial"/>
              </a:rPr>
              <a:t>Lower rate of payment denial post-testing</a:t>
            </a:r>
          </a:p>
        </p:txBody>
      </p:sp>
      <p:sp>
        <p:nvSpPr>
          <p:cNvPr id="5" name="Slide Number Placeholder 4"/>
          <p:cNvSpPr>
            <a:spLocks noGrp="1"/>
          </p:cNvSpPr>
          <p:nvPr>
            <p:ph type="sldNum" sz="quarter" idx="15"/>
          </p:nvPr>
        </p:nvSpPr>
        <p:spPr/>
        <p:txBody>
          <a:bodyPr/>
          <a:lstStyle/>
          <a:p>
            <a:fld id="{83C9395C-8E1C-46BD-B8E7-4A4F9C75DBEB}" type="slidenum">
              <a:rPr lang="en-US" smtClean="0"/>
              <a:pPr/>
              <a:t>15</a:t>
            </a:fld>
            <a:endParaRPr lang="en-US" dirty="0"/>
          </a:p>
        </p:txBody>
      </p:sp>
      <p:sp>
        <p:nvSpPr>
          <p:cNvPr id="4" name="Text Placeholder 3"/>
          <p:cNvSpPr>
            <a:spLocks noGrp="1"/>
          </p:cNvSpPr>
          <p:nvPr>
            <p:ph type="body" sz="quarter" idx="16"/>
          </p:nvPr>
        </p:nvSpPr>
        <p:spPr>
          <a:xfrm>
            <a:off x="838198" y="1246186"/>
            <a:ext cx="10515601" cy="518811"/>
          </a:xfrm>
        </p:spPr>
        <p:txBody>
          <a:bodyPr>
            <a:normAutofit/>
          </a:bodyPr>
          <a:lstStyle/>
          <a:p>
            <a:r>
              <a:rPr lang="en-US" dirty="0">
                <a:solidFill>
                  <a:schemeClr val="tx2"/>
                </a:solidFill>
              </a:rPr>
              <a:t>Great Basin Mid-</a:t>
            </a:r>
            <a:r>
              <a:rPr lang="en-US" dirty="0" err="1">
                <a:solidFill>
                  <a:schemeClr val="tx2"/>
                </a:solidFill>
              </a:rPr>
              <a:t>Plex</a:t>
            </a:r>
            <a:r>
              <a:rPr lang="en-US" dirty="0">
                <a:solidFill>
                  <a:schemeClr val="tx2"/>
                </a:solidFill>
              </a:rPr>
              <a:t> Meets Palmetto and Clinical Preference</a:t>
            </a:r>
          </a:p>
        </p:txBody>
      </p:sp>
      <p:sp>
        <p:nvSpPr>
          <p:cNvPr id="10" name="Rectangle 13"/>
          <p:cNvSpPr>
            <a:spLocks noChangeArrowheads="1"/>
          </p:cNvSpPr>
          <p:nvPr/>
        </p:nvSpPr>
        <p:spPr bwMode="auto">
          <a:xfrm>
            <a:off x="3298869" y="1920600"/>
            <a:ext cx="533400" cy="641350"/>
          </a:xfrm>
          <a:prstGeom prst="rect">
            <a:avLst/>
          </a:prstGeom>
          <a:noFill/>
          <a:ln w="9525">
            <a:noFill/>
            <a:miter lim="800000"/>
            <a:headEnd/>
            <a:tailEnd/>
          </a:ln>
        </p:spPr>
        <p:txBody>
          <a:bodyPr lIns="91280" tIns="45641" rIns="91280" bIns="45641">
            <a:prstTxWarp prst="textNoShape">
              <a:avLst/>
            </a:prstTxWarp>
            <a:spAutoFit/>
          </a:bodyPr>
          <a:lstStyle/>
          <a:p>
            <a:endParaRPr lang="en-US" dirty="0"/>
          </a:p>
          <a:p>
            <a:endParaRPr lang="en-US" dirty="0"/>
          </a:p>
        </p:txBody>
      </p:sp>
    </p:spTree>
    <p:extLst>
      <p:ext uri="{BB962C8B-B14F-4D97-AF65-F5344CB8AC3E}">
        <p14:creationId xmlns:p14="http://schemas.microsoft.com/office/powerpoint/2010/main" val="3718157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72987" y="771647"/>
            <a:ext cx="10515600" cy="304800"/>
          </a:xfrm>
        </p:spPr>
        <p:txBody>
          <a:bodyPr/>
          <a:lstStyle/>
          <a:p>
            <a:r>
              <a:rPr lang="en-US" dirty="0">
                <a:solidFill>
                  <a:srgbClr val="4CA8CC"/>
                </a:solidFill>
              </a:rPr>
              <a:t>The Winning Solution </a:t>
            </a:r>
          </a:p>
        </p:txBody>
      </p:sp>
      <p:sp>
        <p:nvSpPr>
          <p:cNvPr id="19" name="Slide Number Placeholder 18"/>
          <p:cNvSpPr>
            <a:spLocks noGrp="1"/>
          </p:cNvSpPr>
          <p:nvPr>
            <p:ph type="sldNum" sz="quarter" idx="16"/>
          </p:nvPr>
        </p:nvSpPr>
        <p:spPr/>
        <p:txBody>
          <a:bodyPr/>
          <a:lstStyle/>
          <a:p>
            <a:fld id="{83C9395C-8E1C-46BD-B8E7-4A4F9C75DBEB}" type="slidenum">
              <a:rPr lang="en-US" smtClean="0"/>
              <a:pPr/>
              <a:t>16</a:t>
            </a:fld>
            <a:endParaRPr lang="en-US" dirty="0"/>
          </a:p>
        </p:txBody>
      </p:sp>
      <p:sp>
        <p:nvSpPr>
          <p:cNvPr id="8" name="Content Placeholder 7"/>
          <p:cNvSpPr>
            <a:spLocks noGrp="1"/>
          </p:cNvSpPr>
          <p:nvPr>
            <p:ph type="body" sz="quarter" idx="17"/>
          </p:nvPr>
        </p:nvSpPr>
        <p:spPr>
          <a:xfrm>
            <a:off x="838200" y="1210350"/>
            <a:ext cx="10515601" cy="488950"/>
          </a:xfrm>
          <a:effectLst>
            <a:outerShdw blurRad="50800" dist="50800" dir="5400000" algn="ctr" rotWithShape="0">
              <a:schemeClr val="bg1"/>
            </a:outerShdw>
          </a:effectLst>
        </p:spPr>
        <p:txBody>
          <a:bodyPr>
            <a:normAutofit/>
          </a:bodyPr>
          <a:lstStyle/>
          <a:p>
            <a:pPr marL="0" indent="0">
              <a:buNone/>
            </a:pPr>
            <a:r>
              <a:rPr lang="en-US" dirty="0"/>
              <a:t>Great Basin’s Low/Mid-Plex Advantage</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218" y="2307060"/>
            <a:ext cx="923687" cy="337347"/>
          </a:xfrm>
          <a:prstGeom prst="rect">
            <a:avLst/>
          </a:prstGeom>
        </p:spPr>
      </p:pic>
      <p:pic>
        <p:nvPicPr>
          <p:cNvPr id="57" name="Picture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0" y="2359931"/>
            <a:ext cx="866775" cy="340043"/>
          </a:xfrm>
          <a:prstGeom prst="rect">
            <a:avLst/>
          </a:prstGeom>
        </p:spPr>
      </p:pic>
      <p:pic>
        <p:nvPicPr>
          <p:cNvPr id="58" name="Pictur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186" y="2312054"/>
            <a:ext cx="750094" cy="364331"/>
          </a:xfrm>
          <a:prstGeom prst="rect">
            <a:avLst/>
          </a:prstGeom>
        </p:spPr>
      </p:pic>
      <p:pic>
        <p:nvPicPr>
          <p:cNvPr id="59" name="Picture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3561" y="2322769"/>
            <a:ext cx="785813" cy="342900"/>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2443" y="2230869"/>
            <a:ext cx="1134441" cy="489731"/>
          </a:xfrm>
          <a:prstGeom prst="rect">
            <a:avLst/>
          </a:prstGeom>
        </p:spPr>
      </p:pic>
      <p:pic>
        <p:nvPicPr>
          <p:cNvPr id="26" name="Picture 2"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b="11357"/>
          <a:stretch/>
        </p:blipFill>
        <p:spPr bwMode="auto">
          <a:xfrm>
            <a:off x="10073021" y="2212907"/>
            <a:ext cx="952068" cy="56262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496245188"/>
              </p:ext>
            </p:extLst>
          </p:nvPr>
        </p:nvGraphicFramePr>
        <p:xfrm>
          <a:off x="1402802" y="2775531"/>
          <a:ext cx="9985785" cy="3203601"/>
        </p:xfrm>
        <a:graphic>
          <a:graphicData uri="http://schemas.openxmlformats.org/drawingml/2006/table">
            <a:tbl>
              <a:tblPr firstRow="1" bandRow="1">
                <a:tableStyleId>{2D5ABB26-0587-4C30-8999-92F81FD0307C}</a:tableStyleId>
              </a:tblPr>
              <a:tblGrid>
                <a:gridCol w="1556216">
                  <a:extLst>
                    <a:ext uri="{9D8B030D-6E8A-4147-A177-3AD203B41FA5}">
                      <a16:colId xmlns:a16="http://schemas.microsoft.com/office/drawing/2014/main" val="20000"/>
                    </a:ext>
                  </a:extLst>
                </a:gridCol>
                <a:gridCol w="1685835">
                  <a:extLst>
                    <a:ext uri="{9D8B030D-6E8A-4147-A177-3AD203B41FA5}">
                      <a16:colId xmlns:a16="http://schemas.microsoft.com/office/drawing/2014/main" val="20001"/>
                    </a:ext>
                  </a:extLst>
                </a:gridCol>
                <a:gridCol w="1397283">
                  <a:extLst>
                    <a:ext uri="{9D8B030D-6E8A-4147-A177-3AD203B41FA5}">
                      <a16:colId xmlns:a16="http://schemas.microsoft.com/office/drawing/2014/main" val="20002"/>
                    </a:ext>
                  </a:extLst>
                </a:gridCol>
                <a:gridCol w="1288534">
                  <a:extLst>
                    <a:ext uri="{9D8B030D-6E8A-4147-A177-3AD203B41FA5}">
                      <a16:colId xmlns:a16="http://schemas.microsoft.com/office/drawing/2014/main" val="20003"/>
                    </a:ext>
                  </a:extLst>
                </a:gridCol>
                <a:gridCol w="1269924">
                  <a:extLst>
                    <a:ext uri="{9D8B030D-6E8A-4147-A177-3AD203B41FA5}">
                      <a16:colId xmlns:a16="http://schemas.microsoft.com/office/drawing/2014/main" val="20004"/>
                    </a:ext>
                  </a:extLst>
                </a:gridCol>
                <a:gridCol w="1284520">
                  <a:extLst>
                    <a:ext uri="{9D8B030D-6E8A-4147-A177-3AD203B41FA5}">
                      <a16:colId xmlns:a16="http://schemas.microsoft.com/office/drawing/2014/main" val="20005"/>
                    </a:ext>
                  </a:extLst>
                </a:gridCol>
                <a:gridCol w="1503473">
                  <a:extLst>
                    <a:ext uri="{9D8B030D-6E8A-4147-A177-3AD203B41FA5}">
                      <a16:colId xmlns:a16="http://schemas.microsoft.com/office/drawing/2014/main" val="20007"/>
                    </a:ext>
                  </a:extLst>
                </a:gridCol>
              </a:tblGrid>
              <a:tr h="725541">
                <a:tc>
                  <a:txBody>
                    <a:bodyPr/>
                    <a:lstStyle/>
                    <a:p>
                      <a:endParaRPr lang="en-US" dirty="0"/>
                    </a:p>
                  </a:txBody>
                  <a:tcPr>
                    <a:lnB w="12700" cap="flat" cmpd="sng" algn="ctr">
                      <a:solidFill>
                        <a:srgbClr val="8D8172"/>
                      </a:solidFill>
                      <a:prstDash val="solid"/>
                      <a:round/>
                      <a:headEnd type="none" w="med" len="med"/>
                      <a:tailEnd type="none" w="med" len="med"/>
                    </a:lnB>
                  </a:tcPr>
                </a:tc>
                <a:tc>
                  <a:txBody>
                    <a:bodyPr/>
                    <a:lstStyle/>
                    <a:p>
                      <a:pPr algn="ctr"/>
                      <a:r>
                        <a:rPr lang="en-US" sz="1600" b="1" dirty="0">
                          <a:solidFill>
                            <a:schemeClr val="tx2">
                              <a:lumMod val="90000"/>
                              <a:lumOff val="10000"/>
                            </a:schemeClr>
                          </a:solidFill>
                          <a:latin typeface="Arial"/>
                          <a:cs typeface="Arial"/>
                        </a:rPr>
                        <a:t>Yes</a:t>
                      </a:r>
                    </a:p>
                  </a:txBody>
                  <a:tcPr anchor="ctr">
                    <a:lnB w="12700" cap="flat" cmpd="sng" algn="ctr">
                      <a:solidFill>
                        <a:srgbClr val="8D8172"/>
                      </a:solidFill>
                      <a:prstDash val="solid"/>
                      <a:round/>
                      <a:headEnd type="none" w="med" len="med"/>
                      <a:tailEnd type="none" w="med" len="med"/>
                    </a:lnB>
                    <a:solidFill>
                      <a:srgbClr val="D1CDC7"/>
                    </a:solidFill>
                  </a:tcPr>
                </a:tc>
                <a:tc>
                  <a:txBody>
                    <a:bodyPr/>
                    <a:lstStyle/>
                    <a:p>
                      <a:pPr algn="ctr"/>
                      <a:r>
                        <a:rPr lang="en-US" sz="1600" dirty="0">
                          <a:solidFill>
                            <a:srgbClr val="6E6458"/>
                          </a:solidFill>
                          <a:latin typeface="Arial"/>
                          <a:cs typeface="Arial"/>
                        </a:rPr>
                        <a:t>No</a:t>
                      </a:r>
                    </a:p>
                  </a:txBody>
                  <a:tcPr anchor="ctr">
                    <a:lnB w="12700" cap="flat" cmpd="sng" algn="ctr">
                      <a:solidFill>
                        <a:srgbClr val="8D8172"/>
                      </a:solidFill>
                      <a:prstDash val="solid"/>
                      <a:round/>
                      <a:headEnd type="none" w="med" len="med"/>
                      <a:tailEnd type="none" w="med" len="med"/>
                    </a:lnB>
                    <a:solidFill>
                      <a:srgbClr val="E8E6E3"/>
                    </a:solidFill>
                  </a:tcPr>
                </a:tc>
                <a:tc>
                  <a:txBody>
                    <a:bodyPr/>
                    <a:lstStyle/>
                    <a:p>
                      <a:pPr algn="ctr"/>
                      <a:r>
                        <a:rPr lang="en-US" sz="1600" dirty="0">
                          <a:solidFill>
                            <a:srgbClr val="6E6458"/>
                          </a:solidFill>
                          <a:latin typeface="Arial"/>
                          <a:cs typeface="Arial"/>
                        </a:rPr>
                        <a:t>Yes</a:t>
                      </a:r>
                    </a:p>
                  </a:txBody>
                  <a:tcPr anchor="ctr">
                    <a:lnB w="12700" cap="flat" cmpd="sng" algn="ctr">
                      <a:solidFill>
                        <a:srgbClr val="8D8172"/>
                      </a:solidFill>
                      <a:prstDash val="solid"/>
                      <a:round/>
                      <a:headEnd type="none" w="med" len="med"/>
                      <a:tailEnd type="none" w="med" len="med"/>
                    </a:lnB>
                    <a:solidFill>
                      <a:schemeClr val="accent6">
                        <a:lumMod val="40000"/>
                        <a:lumOff val="60000"/>
                      </a:schemeClr>
                    </a:solidFill>
                  </a:tcPr>
                </a:tc>
                <a:tc>
                  <a:txBody>
                    <a:bodyPr/>
                    <a:lstStyle/>
                    <a:p>
                      <a:pPr algn="ctr"/>
                      <a:r>
                        <a:rPr lang="en-US" sz="1600" dirty="0">
                          <a:solidFill>
                            <a:srgbClr val="6E6458"/>
                          </a:solidFill>
                          <a:latin typeface="Arial"/>
                          <a:cs typeface="Arial"/>
                        </a:rPr>
                        <a:t>Yes</a:t>
                      </a:r>
                    </a:p>
                  </a:txBody>
                  <a:tcPr anchor="ctr">
                    <a:lnB w="12700" cap="flat" cmpd="sng" algn="ctr">
                      <a:solidFill>
                        <a:srgbClr val="8D8172"/>
                      </a:solidFill>
                      <a:prstDash val="solid"/>
                      <a:round/>
                      <a:headEnd type="none" w="med" len="med"/>
                      <a:tailEnd type="none" w="med" len="med"/>
                    </a:lnB>
                    <a:solidFill>
                      <a:schemeClr val="accent6">
                        <a:lumMod val="20000"/>
                        <a:lumOff val="80000"/>
                      </a:schemeClr>
                    </a:solidFill>
                  </a:tcPr>
                </a:tc>
                <a:tc>
                  <a:txBody>
                    <a:bodyPr/>
                    <a:lstStyle/>
                    <a:p>
                      <a:pPr algn="ctr"/>
                      <a:r>
                        <a:rPr lang="en-US" sz="1600" dirty="0">
                          <a:solidFill>
                            <a:srgbClr val="6E6458"/>
                          </a:solidFill>
                          <a:latin typeface="Arial"/>
                          <a:cs typeface="Arial"/>
                        </a:rPr>
                        <a:t>Yes</a:t>
                      </a:r>
                    </a:p>
                  </a:txBody>
                  <a:tcPr anchor="ctr">
                    <a:lnB w="12700" cap="flat" cmpd="sng" algn="ctr">
                      <a:solidFill>
                        <a:srgbClr val="8D8172"/>
                      </a:solidFill>
                      <a:prstDash val="solid"/>
                      <a:round/>
                      <a:headEnd type="none" w="med" len="med"/>
                      <a:tailEnd type="none" w="med" len="med"/>
                    </a:lnB>
                    <a:solidFill>
                      <a:schemeClr val="accent6">
                        <a:lumMod val="40000"/>
                        <a:lumOff val="60000"/>
                      </a:schemeClr>
                    </a:solidFill>
                  </a:tcPr>
                </a:tc>
                <a:tc>
                  <a:txBody>
                    <a:bodyPr/>
                    <a:lstStyle/>
                    <a:p>
                      <a:pPr algn="ctr"/>
                      <a:r>
                        <a:rPr lang="en-US" sz="1600" dirty="0">
                          <a:solidFill>
                            <a:srgbClr val="6E6458"/>
                          </a:solidFill>
                          <a:latin typeface="Arial"/>
                          <a:cs typeface="Arial"/>
                        </a:rPr>
                        <a:t>No</a:t>
                      </a:r>
                    </a:p>
                  </a:txBody>
                  <a:tcPr anchor="ctr">
                    <a:lnB w="12700" cap="flat" cmpd="sng" algn="ctr">
                      <a:solidFill>
                        <a:srgbClr val="8D817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879891">
                <a:tc>
                  <a:txBody>
                    <a:bodyPr/>
                    <a:lstStyle/>
                    <a:p>
                      <a:endParaRPr lang="en-US" dirty="0"/>
                    </a:p>
                  </a:txBody>
                  <a:tcPr>
                    <a:lnT w="12700" cap="flat" cmpd="sng" algn="ctr">
                      <a:solidFill>
                        <a:srgbClr val="8D8172"/>
                      </a:solidFill>
                      <a:prstDash val="solid"/>
                      <a:round/>
                      <a:headEnd type="none" w="med" len="med"/>
                      <a:tailEnd type="none" w="med" len="med"/>
                    </a:lnT>
                    <a:lnB w="12700" cap="flat" cmpd="sng" algn="ctr">
                      <a:solidFill>
                        <a:srgbClr val="8D8172"/>
                      </a:solidFill>
                      <a:prstDash val="solid"/>
                      <a:round/>
                      <a:headEnd type="none" w="med" len="med"/>
                      <a:tailEnd type="none" w="med" len="med"/>
                    </a:lnB>
                  </a:tcPr>
                </a:tc>
                <a:tc>
                  <a:txBody>
                    <a:bodyPr/>
                    <a:lstStyle/>
                    <a:p>
                      <a:pPr algn="ctr"/>
                      <a:r>
                        <a:rPr lang="en-US" sz="1600" b="1" dirty="0">
                          <a:solidFill>
                            <a:schemeClr val="tx2">
                              <a:lumMod val="90000"/>
                              <a:lumOff val="10000"/>
                            </a:schemeClr>
                          </a:solidFill>
                          <a:latin typeface="Arial"/>
                          <a:cs typeface="Arial"/>
                        </a:rPr>
                        <a:t>Low-</a:t>
                      </a:r>
                      <a:r>
                        <a:rPr lang="en-US" sz="1600" b="1" dirty="0" err="1">
                          <a:solidFill>
                            <a:schemeClr val="tx2">
                              <a:lumMod val="90000"/>
                              <a:lumOff val="10000"/>
                            </a:schemeClr>
                          </a:solidFill>
                          <a:latin typeface="Arial"/>
                          <a:cs typeface="Arial"/>
                        </a:rPr>
                        <a:t>Plex</a:t>
                      </a:r>
                      <a:endParaRPr lang="en-US" sz="1600" b="1" dirty="0">
                        <a:solidFill>
                          <a:schemeClr val="tx2">
                            <a:lumMod val="90000"/>
                            <a:lumOff val="10000"/>
                          </a:schemeClr>
                        </a:solidFill>
                        <a:latin typeface="Arial"/>
                        <a:cs typeface="Arial"/>
                      </a:endParaRPr>
                    </a:p>
                    <a:p>
                      <a:pPr algn="ctr"/>
                      <a:r>
                        <a:rPr lang="en-US" sz="1600" b="1" dirty="0">
                          <a:solidFill>
                            <a:schemeClr val="tx2">
                              <a:lumMod val="90000"/>
                              <a:lumOff val="10000"/>
                            </a:schemeClr>
                          </a:solidFill>
                          <a:latin typeface="Arial"/>
                          <a:cs typeface="Arial"/>
                        </a:rPr>
                        <a:t>Mid-</a:t>
                      </a:r>
                      <a:r>
                        <a:rPr lang="en-US" sz="1600" b="1" dirty="0" err="1">
                          <a:solidFill>
                            <a:schemeClr val="tx2">
                              <a:lumMod val="90000"/>
                              <a:lumOff val="10000"/>
                            </a:schemeClr>
                          </a:solidFill>
                          <a:latin typeface="Arial"/>
                          <a:cs typeface="Arial"/>
                        </a:rPr>
                        <a:t>Plex</a:t>
                      </a:r>
                      <a:endParaRPr lang="en-US" sz="1600" b="1" dirty="0">
                        <a:solidFill>
                          <a:schemeClr val="tx2">
                            <a:lumMod val="90000"/>
                            <a:lumOff val="10000"/>
                          </a:schemeClr>
                        </a:solidFill>
                        <a:latin typeface="Arial"/>
                        <a:cs typeface="Arial"/>
                      </a:endParaRPr>
                    </a:p>
                  </a:txBody>
                  <a:tcPr anchor="ctr">
                    <a:lnT w="12700" cap="flat" cmpd="sng" algn="ctr">
                      <a:solidFill>
                        <a:srgbClr val="8D8172"/>
                      </a:solidFill>
                      <a:prstDash val="solid"/>
                      <a:round/>
                      <a:headEnd type="none" w="med" len="med"/>
                      <a:tailEnd type="none" w="med" len="med"/>
                    </a:lnT>
                    <a:lnB w="12700" cap="flat" cmpd="sng" algn="ctr">
                      <a:solidFill>
                        <a:srgbClr val="8D8172"/>
                      </a:solidFill>
                      <a:prstDash val="solid"/>
                      <a:round/>
                      <a:headEnd type="none" w="med" len="med"/>
                      <a:tailEnd type="none" w="med" len="med"/>
                    </a:lnB>
                    <a:solidFill>
                      <a:srgbClr val="D1CDC7"/>
                    </a:solidFill>
                  </a:tcPr>
                </a:tc>
                <a:tc>
                  <a:txBody>
                    <a:bodyPr/>
                    <a:lstStyle/>
                    <a:p>
                      <a:pPr algn="ctr"/>
                      <a:r>
                        <a:rPr lang="en-US" sz="1600" dirty="0">
                          <a:solidFill>
                            <a:srgbClr val="6E6458"/>
                          </a:solidFill>
                          <a:latin typeface="Arial"/>
                          <a:cs typeface="Arial"/>
                        </a:rPr>
                        <a:t>Low-</a:t>
                      </a:r>
                      <a:r>
                        <a:rPr lang="en-US" sz="1600" dirty="0" err="1">
                          <a:solidFill>
                            <a:srgbClr val="6E6458"/>
                          </a:solidFill>
                          <a:latin typeface="Arial"/>
                          <a:cs typeface="Arial"/>
                        </a:rPr>
                        <a:t>Plex</a:t>
                      </a:r>
                      <a:endParaRPr lang="en-US" sz="1600" dirty="0">
                        <a:solidFill>
                          <a:srgbClr val="6E6458"/>
                        </a:solidFill>
                        <a:latin typeface="Arial"/>
                        <a:cs typeface="Arial"/>
                      </a:endParaRPr>
                    </a:p>
                  </a:txBody>
                  <a:tcPr anchor="ctr">
                    <a:lnT w="12700" cap="flat" cmpd="sng" algn="ctr">
                      <a:solidFill>
                        <a:srgbClr val="8D8172"/>
                      </a:solidFill>
                      <a:prstDash val="solid"/>
                      <a:round/>
                      <a:headEnd type="none" w="med" len="med"/>
                      <a:tailEnd type="none" w="med" len="med"/>
                    </a:lnT>
                    <a:lnB w="12700" cap="flat" cmpd="sng" algn="ctr">
                      <a:solidFill>
                        <a:srgbClr val="8D8172"/>
                      </a:solidFill>
                      <a:prstDash val="solid"/>
                      <a:round/>
                      <a:headEnd type="none" w="med" len="med"/>
                      <a:tailEnd type="none" w="med" len="med"/>
                    </a:lnB>
                    <a:solidFill>
                      <a:srgbClr val="E8E6E3"/>
                    </a:solidFill>
                  </a:tcPr>
                </a:tc>
                <a:tc>
                  <a:txBody>
                    <a:bodyPr/>
                    <a:lstStyle/>
                    <a:p>
                      <a:pPr algn="ctr"/>
                      <a:r>
                        <a:rPr lang="en-US" sz="1600" dirty="0">
                          <a:solidFill>
                            <a:srgbClr val="6E6458"/>
                          </a:solidFill>
                          <a:latin typeface="Arial"/>
                          <a:cs typeface="Arial"/>
                        </a:rPr>
                        <a:t>Low-</a:t>
                      </a:r>
                      <a:r>
                        <a:rPr lang="en-US" sz="1600" dirty="0" err="1">
                          <a:solidFill>
                            <a:srgbClr val="6E6458"/>
                          </a:solidFill>
                          <a:latin typeface="Arial"/>
                          <a:cs typeface="Arial"/>
                        </a:rPr>
                        <a:t>Plex</a:t>
                      </a:r>
                      <a:endParaRPr lang="en-US" sz="1600" dirty="0">
                        <a:solidFill>
                          <a:srgbClr val="6E6458"/>
                        </a:solidFill>
                        <a:latin typeface="Arial"/>
                        <a:cs typeface="Arial"/>
                      </a:endParaRPr>
                    </a:p>
                  </a:txBody>
                  <a:tcPr anchor="ctr">
                    <a:lnT w="12700" cap="flat" cmpd="sng" algn="ctr">
                      <a:solidFill>
                        <a:srgbClr val="8D8172"/>
                      </a:solidFill>
                      <a:prstDash val="solid"/>
                      <a:round/>
                      <a:headEnd type="none" w="med" len="med"/>
                      <a:tailEnd type="none" w="med" len="med"/>
                    </a:lnT>
                    <a:lnB w="12700" cap="flat" cmpd="sng" algn="ctr">
                      <a:solidFill>
                        <a:srgbClr val="8D8172"/>
                      </a:solidFill>
                      <a:prstDash val="solid"/>
                      <a:round/>
                      <a:headEnd type="none" w="med" len="med"/>
                      <a:tailEnd type="none" w="med" len="med"/>
                    </a:lnB>
                    <a:solidFill>
                      <a:schemeClr val="accent6">
                        <a:lumMod val="40000"/>
                        <a:lumOff val="60000"/>
                      </a:schemeClr>
                    </a:solidFill>
                  </a:tcPr>
                </a:tc>
                <a:tc>
                  <a:txBody>
                    <a:bodyPr/>
                    <a:lstStyle/>
                    <a:p>
                      <a:pPr algn="ctr"/>
                      <a:r>
                        <a:rPr lang="en-US" sz="1600" dirty="0">
                          <a:solidFill>
                            <a:srgbClr val="6E6458"/>
                          </a:solidFill>
                          <a:latin typeface="Arial"/>
                          <a:cs typeface="Arial"/>
                        </a:rPr>
                        <a:t>Mega-Plex</a:t>
                      </a:r>
                    </a:p>
                  </a:txBody>
                  <a:tcPr anchor="ctr">
                    <a:lnT w="12700" cap="flat" cmpd="sng" algn="ctr">
                      <a:solidFill>
                        <a:srgbClr val="8D8172"/>
                      </a:solidFill>
                      <a:prstDash val="solid"/>
                      <a:round/>
                      <a:headEnd type="none" w="med" len="med"/>
                      <a:tailEnd type="none" w="med" len="med"/>
                    </a:lnT>
                    <a:lnB w="12700" cap="flat" cmpd="sng" algn="ctr">
                      <a:solidFill>
                        <a:srgbClr val="8D8172"/>
                      </a:solidFill>
                      <a:prstDash val="solid"/>
                      <a:round/>
                      <a:headEnd type="none" w="med" len="med"/>
                      <a:tailEnd type="none" w="med" len="med"/>
                    </a:lnB>
                    <a:solidFill>
                      <a:schemeClr val="accent6">
                        <a:lumMod val="20000"/>
                        <a:lumOff val="80000"/>
                      </a:schemeClr>
                    </a:solidFill>
                  </a:tcPr>
                </a:tc>
                <a:tc>
                  <a:txBody>
                    <a:bodyPr/>
                    <a:lstStyle/>
                    <a:p>
                      <a:pPr algn="ctr"/>
                      <a:r>
                        <a:rPr lang="en-US" sz="1600" dirty="0">
                          <a:solidFill>
                            <a:srgbClr val="6E6458"/>
                          </a:solidFill>
                          <a:latin typeface="Arial"/>
                          <a:cs typeface="Arial"/>
                        </a:rPr>
                        <a:t>Mega-Plex</a:t>
                      </a:r>
                    </a:p>
                  </a:txBody>
                  <a:tcPr anchor="ctr">
                    <a:lnT w="12700" cap="flat" cmpd="sng" algn="ctr">
                      <a:solidFill>
                        <a:srgbClr val="8D8172"/>
                      </a:solidFill>
                      <a:prstDash val="solid"/>
                      <a:round/>
                      <a:headEnd type="none" w="med" len="med"/>
                      <a:tailEnd type="none" w="med" len="med"/>
                    </a:lnT>
                    <a:lnB w="12700" cap="flat" cmpd="sng" algn="ctr">
                      <a:solidFill>
                        <a:srgbClr val="8D8172"/>
                      </a:solidFill>
                      <a:prstDash val="solid"/>
                      <a:round/>
                      <a:headEnd type="none" w="med" len="med"/>
                      <a:tailEnd type="none" w="med" len="med"/>
                    </a:lnB>
                    <a:solidFill>
                      <a:schemeClr val="accent6">
                        <a:lumMod val="40000"/>
                        <a:lumOff val="60000"/>
                      </a:schemeClr>
                    </a:solidFill>
                  </a:tcPr>
                </a:tc>
                <a:tc>
                  <a:txBody>
                    <a:bodyPr/>
                    <a:lstStyle/>
                    <a:p>
                      <a:pPr algn="ctr"/>
                      <a:r>
                        <a:rPr lang="en-US" sz="1600" dirty="0">
                          <a:solidFill>
                            <a:srgbClr val="6E6458"/>
                          </a:solidFill>
                          <a:latin typeface="Arial"/>
                          <a:cs typeface="Arial"/>
                        </a:rPr>
                        <a:t>Low-</a:t>
                      </a:r>
                      <a:r>
                        <a:rPr lang="en-US" sz="1600" dirty="0" err="1">
                          <a:solidFill>
                            <a:srgbClr val="6E6458"/>
                          </a:solidFill>
                          <a:latin typeface="Arial"/>
                          <a:cs typeface="Arial"/>
                        </a:rPr>
                        <a:t>Plex</a:t>
                      </a:r>
                      <a:r>
                        <a:rPr lang="en-US" sz="1600" dirty="0">
                          <a:solidFill>
                            <a:srgbClr val="6E6458"/>
                          </a:solidFill>
                          <a:latin typeface="Arial"/>
                          <a:cs typeface="Arial"/>
                        </a:rPr>
                        <a:t> Multi-</a:t>
                      </a:r>
                      <a:r>
                        <a:rPr lang="en-US" sz="1600" dirty="0" err="1">
                          <a:solidFill>
                            <a:srgbClr val="6E6458"/>
                          </a:solidFill>
                          <a:latin typeface="Arial"/>
                          <a:cs typeface="Arial"/>
                        </a:rPr>
                        <a:t>Plex</a:t>
                      </a:r>
                      <a:endParaRPr lang="en-US" sz="1600" dirty="0">
                        <a:solidFill>
                          <a:srgbClr val="6E6458"/>
                        </a:solidFill>
                        <a:latin typeface="Arial"/>
                        <a:cs typeface="Arial"/>
                      </a:endParaRPr>
                    </a:p>
                  </a:txBody>
                  <a:tcPr anchor="ctr">
                    <a:lnT w="12700" cap="flat" cmpd="sng" algn="ctr">
                      <a:solidFill>
                        <a:srgbClr val="8D8172"/>
                      </a:solidFill>
                      <a:prstDash val="solid"/>
                      <a:round/>
                      <a:headEnd type="none" w="med" len="med"/>
                      <a:tailEnd type="none" w="med" len="med"/>
                    </a:lnT>
                    <a:lnB w="12700" cap="flat" cmpd="sng" algn="ctr">
                      <a:solidFill>
                        <a:srgbClr val="8D817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1010187">
                <a:tc>
                  <a:txBody>
                    <a:bodyPr/>
                    <a:lstStyle/>
                    <a:p>
                      <a:endParaRPr lang="en-US" dirty="0"/>
                    </a:p>
                  </a:txBody>
                  <a:tcPr>
                    <a:lnT w="12700" cap="flat" cmpd="sng" algn="ctr">
                      <a:solidFill>
                        <a:srgbClr val="8D8172"/>
                      </a:solidFill>
                      <a:prstDash val="solid"/>
                      <a:round/>
                      <a:headEnd type="none" w="med" len="med"/>
                      <a:tailEnd type="none" w="med" len="med"/>
                    </a:lnT>
                    <a:lnB w="12700" cap="flat" cmpd="sng" algn="ctr">
                      <a:solidFill>
                        <a:srgbClr val="8D8172"/>
                      </a:solidFill>
                      <a:prstDash val="solid"/>
                      <a:round/>
                      <a:headEnd type="none" w="med" len="med"/>
                      <a:tailEnd type="none" w="med" len="med"/>
                    </a:lnB>
                  </a:tcPr>
                </a:tc>
                <a:tc>
                  <a:txBody>
                    <a:bodyPr/>
                    <a:lstStyle/>
                    <a:p>
                      <a:pPr algn="ctr"/>
                      <a:r>
                        <a:rPr lang="en-US" sz="1600" b="1" dirty="0">
                          <a:solidFill>
                            <a:schemeClr val="tx2">
                              <a:lumMod val="90000"/>
                              <a:lumOff val="10000"/>
                            </a:schemeClr>
                          </a:solidFill>
                          <a:latin typeface="Arial"/>
                          <a:cs typeface="Arial"/>
                        </a:rPr>
                        <a:t>No</a:t>
                      </a:r>
                    </a:p>
                  </a:txBody>
                  <a:tcPr anchor="ctr">
                    <a:lnT w="12700" cap="flat" cmpd="sng" algn="ctr">
                      <a:solidFill>
                        <a:srgbClr val="8D8172"/>
                      </a:solidFill>
                      <a:prstDash val="solid"/>
                      <a:round/>
                      <a:headEnd type="none" w="med" len="med"/>
                      <a:tailEnd type="none" w="med" len="med"/>
                    </a:lnT>
                    <a:lnB w="9525" cap="flat" cmpd="sng" algn="ctr">
                      <a:solidFill>
                        <a:srgbClr val="8D8172"/>
                      </a:solidFill>
                      <a:prstDash val="solid"/>
                      <a:round/>
                      <a:headEnd type="none" w="med" len="med"/>
                      <a:tailEnd type="none" w="med" len="med"/>
                    </a:lnB>
                    <a:solidFill>
                      <a:srgbClr val="D1CDC7"/>
                    </a:solidFill>
                  </a:tcPr>
                </a:tc>
                <a:tc>
                  <a:txBody>
                    <a:bodyPr/>
                    <a:lstStyle/>
                    <a:p>
                      <a:pPr algn="ctr"/>
                      <a:r>
                        <a:rPr lang="en-US" sz="1600" dirty="0">
                          <a:solidFill>
                            <a:srgbClr val="6E6458"/>
                          </a:solidFill>
                          <a:latin typeface="Arial"/>
                          <a:cs typeface="Arial"/>
                        </a:rPr>
                        <a:t>No</a:t>
                      </a:r>
                    </a:p>
                  </a:txBody>
                  <a:tcPr anchor="ctr">
                    <a:lnT w="12700" cap="flat" cmpd="sng" algn="ctr">
                      <a:solidFill>
                        <a:srgbClr val="8D8172"/>
                      </a:solidFill>
                      <a:prstDash val="solid"/>
                      <a:round/>
                      <a:headEnd type="none" w="med" len="med"/>
                      <a:tailEnd type="none" w="med" len="med"/>
                    </a:lnT>
                    <a:lnB w="9525" cap="flat" cmpd="sng" algn="ctr">
                      <a:solidFill>
                        <a:srgbClr val="8D8172"/>
                      </a:solidFill>
                      <a:prstDash val="solid"/>
                      <a:round/>
                      <a:headEnd type="none" w="med" len="med"/>
                      <a:tailEnd type="none" w="med" len="med"/>
                    </a:lnB>
                    <a:solidFill>
                      <a:srgbClr val="E8E6E3"/>
                    </a:solidFill>
                  </a:tcPr>
                </a:tc>
                <a:tc>
                  <a:txBody>
                    <a:bodyPr/>
                    <a:lstStyle/>
                    <a:p>
                      <a:pPr algn="ctr"/>
                      <a:r>
                        <a:rPr lang="en-US" sz="1600" dirty="0">
                          <a:solidFill>
                            <a:srgbClr val="6E6458"/>
                          </a:solidFill>
                          <a:latin typeface="Arial"/>
                          <a:cs typeface="Arial"/>
                        </a:rPr>
                        <a:t>Yes</a:t>
                      </a:r>
                    </a:p>
                  </a:txBody>
                  <a:tcPr anchor="ctr">
                    <a:lnT w="12700" cap="flat" cmpd="sng" algn="ctr">
                      <a:solidFill>
                        <a:srgbClr val="8D8172"/>
                      </a:solidFill>
                      <a:prstDash val="solid"/>
                      <a:round/>
                      <a:headEnd type="none" w="med" len="med"/>
                      <a:tailEnd type="none" w="med" len="med"/>
                    </a:lnT>
                    <a:lnB w="9525" cap="flat" cmpd="sng" algn="ctr">
                      <a:solidFill>
                        <a:srgbClr val="8D8172"/>
                      </a:solidFill>
                      <a:prstDash val="solid"/>
                      <a:round/>
                      <a:headEnd type="none" w="med" len="med"/>
                      <a:tailEnd type="none" w="med" len="med"/>
                    </a:lnB>
                    <a:solidFill>
                      <a:schemeClr val="accent6">
                        <a:lumMod val="40000"/>
                        <a:lumOff val="60000"/>
                      </a:schemeClr>
                    </a:solidFill>
                  </a:tcPr>
                </a:tc>
                <a:tc>
                  <a:txBody>
                    <a:bodyPr/>
                    <a:lstStyle/>
                    <a:p>
                      <a:pPr algn="ctr"/>
                      <a:r>
                        <a:rPr lang="en-US" sz="1400" dirty="0">
                          <a:solidFill>
                            <a:srgbClr val="6E6458"/>
                          </a:solidFill>
                          <a:latin typeface="Arial"/>
                          <a:cs typeface="Arial"/>
                        </a:rPr>
                        <a:t>Yes</a:t>
                      </a:r>
                    </a:p>
                  </a:txBody>
                  <a:tcPr anchor="ctr">
                    <a:lnT w="12700" cap="flat" cmpd="sng" algn="ctr">
                      <a:solidFill>
                        <a:srgbClr val="8D8172"/>
                      </a:solidFill>
                      <a:prstDash val="solid"/>
                      <a:round/>
                      <a:headEnd type="none" w="med" len="med"/>
                      <a:tailEnd type="none" w="med" len="med"/>
                    </a:lnT>
                    <a:lnB w="9525" cap="flat" cmpd="sng" algn="ctr">
                      <a:solidFill>
                        <a:srgbClr val="8D8172"/>
                      </a:solidFill>
                      <a:prstDash val="solid"/>
                      <a:round/>
                      <a:headEnd type="none" w="med" len="med"/>
                      <a:tailEnd type="none" w="med" len="med"/>
                    </a:lnB>
                    <a:solidFill>
                      <a:schemeClr val="accent6">
                        <a:lumMod val="20000"/>
                        <a:lumOff val="80000"/>
                      </a:schemeClr>
                    </a:solidFill>
                  </a:tcPr>
                </a:tc>
                <a:tc>
                  <a:txBody>
                    <a:bodyPr/>
                    <a:lstStyle/>
                    <a:p>
                      <a:pPr algn="ctr"/>
                      <a:r>
                        <a:rPr lang="en-US" sz="1600" dirty="0">
                          <a:solidFill>
                            <a:srgbClr val="6E6458"/>
                          </a:solidFill>
                          <a:latin typeface="Arial"/>
                          <a:cs typeface="Arial"/>
                        </a:rPr>
                        <a:t>Yes</a:t>
                      </a:r>
                    </a:p>
                  </a:txBody>
                  <a:tcPr anchor="ctr">
                    <a:lnT w="12700" cap="flat" cmpd="sng" algn="ctr">
                      <a:solidFill>
                        <a:srgbClr val="8D8172"/>
                      </a:solidFill>
                      <a:prstDash val="solid"/>
                      <a:round/>
                      <a:headEnd type="none" w="med" len="med"/>
                      <a:tailEnd type="none" w="med" len="med"/>
                    </a:lnT>
                    <a:lnB w="9525" cap="flat" cmpd="sng" algn="ctr">
                      <a:solidFill>
                        <a:srgbClr val="8D8172"/>
                      </a:solidFill>
                      <a:prstDash val="solid"/>
                      <a:round/>
                      <a:headEnd type="none" w="med" len="med"/>
                      <a:tailEnd type="none" w="med" len="med"/>
                    </a:lnB>
                    <a:solidFill>
                      <a:schemeClr val="accent6">
                        <a:lumMod val="40000"/>
                        <a:lumOff val="60000"/>
                      </a:schemeClr>
                    </a:solidFill>
                  </a:tcPr>
                </a:tc>
                <a:tc>
                  <a:txBody>
                    <a:bodyPr/>
                    <a:lstStyle/>
                    <a:p>
                      <a:pPr algn="ctr"/>
                      <a:r>
                        <a:rPr lang="en-US" sz="1600" dirty="0">
                          <a:solidFill>
                            <a:srgbClr val="6E6458"/>
                          </a:solidFill>
                          <a:latin typeface="Arial"/>
                          <a:cs typeface="Arial"/>
                        </a:rPr>
                        <a:t>Yes</a:t>
                      </a:r>
                    </a:p>
                  </a:txBody>
                  <a:tcPr anchor="ctr">
                    <a:lnT w="12700" cap="flat" cmpd="sng" algn="ctr">
                      <a:solidFill>
                        <a:srgbClr val="8D8172"/>
                      </a:solidFill>
                      <a:prstDash val="solid"/>
                      <a:round/>
                      <a:headEnd type="none" w="med" len="med"/>
                      <a:tailEnd type="none" w="med" len="med"/>
                    </a:lnT>
                    <a:lnB w="9525" cap="flat" cmpd="sng" algn="ctr">
                      <a:solidFill>
                        <a:srgbClr val="8D817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587982">
                <a:tc>
                  <a:txBody>
                    <a:bodyPr/>
                    <a:lstStyle/>
                    <a:p>
                      <a:endParaRPr lang="en-US" dirty="0"/>
                    </a:p>
                  </a:txBody>
                  <a:tcPr>
                    <a:lnT w="12700" cap="flat" cmpd="sng" algn="ctr">
                      <a:solidFill>
                        <a:srgbClr val="8D817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b="1" dirty="0">
                        <a:solidFill>
                          <a:schemeClr val="tx2">
                            <a:lumMod val="90000"/>
                            <a:lumOff val="10000"/>
                          </a:schemeClr>
                        </a:solidFill>
                        <a:latin typeface="Arial"/>
                        <a:cs typeface="Arial"/>
                      </a:endParaRPr>
                    </a:p>
                  </a:txBody>
                  <a:tcPr anchor="ctr">
                    <a:lnT w="9525" cap="flat" cmpd="sng" algn="ctr">
                      <a:solidFill>
                        <a:srgbClr val="8D817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CDC7"/>
                    </a:solidFill>
                  </a:tcPr>
                </a:tc>
                <a:tc>
                  <a:txBody>
                    <a:bodyPr/>
                    <a:lstStyle/>
                    <a:p>
                      <a:pPr algn="ctr"/>
                      <a:endParaRPr lang="en-US" sz="1600" dirty="0">
                        <a:solidFill>
                          <a:srgbClr val="6E6458"/>
                        </a:solidFill>
                        <a:latin typeface="Arial"/>
                        <a:cs typeface="Arial"/>
                      </a:endParaRPr>
                    </a:p>
                  </a:txBody>
                  <a:tcPr anchor="ctr">
                    <a:lnT w="9525" cap="flat" cmpd="sng" algn="ctr">
                      <a:solidFill>
                        <a:srgbClr val="8D817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6E3"/>
                    </a:solidFill>
                  </a:tcPr>
                </a:tc>
                <a:tc>
                  <a:txBody>
                    <a:bodyPr/>
                    <a:lstStyle/>
                    <a:p>
                      <a:pPr algn="ctr"/>
                      <a:endParaRPr lang="en-US" sz="1600" dirty="0">
                        <a:solidFill>
                          <a:srgbClr val="6E6458"/>
                        </a:solidFill>
                        <a:latin typeface="Arial"/>
                        <a:cs typeface="Arial"/>
                      </a:endParaRPr>
                    </a:p>
                  </a:txBody>
                  <a:tcPr anchor="ctr">
                    <a:lnT w="9525" cap="flat" cmpd="sng" algn="ctr">
                      <a:solidFill>
                        <a:srgbClr val="8D817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sz="1400" dirty="0">
                        <a:solidFill>
                          <a:srgbClr val="6E6458"/>
                        </a:solidFill>
                        <a:latin typeface="Arial"/>
                        <a:cs typeface="Arial"/>
                      </a:endParaRPr>
                    </a:p>
                  </a:txBody>
                  <a:tcPr anchor="ctr">
                    <a:lnT w="9525" cap="flat" cmpd="sng" algn="ctr">
                      <a:solidFill>
                        <a:srgbClr val="8D817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solidFill>
                          <a:srgbClr val="6E6458"/>
                        </a:solidFill>
                        <a:latin typeface="Arial"/>
                        <a:cs typeface="Arial"/>
                      </a:endParaRPr>
                    </a:p>
                  </a:txBody>
                  <a:tcPr anchor="ctr">
                    <a:lnT w="9525" cap="flat" cmpd="sng" algn="ctr">
                      <a:solidFill>
                        <a:srgbClr val="8D817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sz="1400" dirty="0">
                        <a:solidFill>
                          <a:srgbClr val="6E6458"/>
                        </a:solidFill>
                        <a:latin typeface="Arial"/>
                        <a:cs typeface="Arial"/>
                      </a:endParaRPr>
                    </a:p>
                  </a:txBody>
                  <a:tcPr anchor="ctr">
                    <a:lnT w="9525" cap="flat" cmpd="sng" algn="ctr">
                      <a:solidFill>
                        <a:srgbClr val="8D817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4" name="Rectangle 3"/>
          <p:cNvSpPr/>
          <p:nvPr/>
        </p:nvSpPr>
        <p:spPr>
          <a:xfrm>
            <a:off x="1372184" y="2886870"/>
            <a:ext cx="1348028" cy="646331"/>
          </a:xfrm>
          <a:prstGeom prst="rect">
            <a:avLst/>
          </a:prstGeom>
        </p:spPr>
        <p:txBody>
          <a:bodyPr wrap="square">
            <a:spAutoFit/>
          </a:bodyPr>
          <a:lstStyle/>
          <a:p>
            <a:r>
              <a:rPr lang="en-US" b="1" dirty="0">
                <a:solidFill>
                  <a:schemeClr val="accent5"/>
                </a:solidFill>
                <a:latin typeface="Arial"/>
                <a:cs typeface="Arial"/>
              </a:rPr>
              <a:t>Sample to </a:t>
            </a:r>
          </a:p>
          <a:p>
            <a:r>
              <a:rPr lang="en-US" b="1" dirty="0">
                <a:solidFill>
                  <a:schemeClr val="accent5"/>
                </a:solidFill>
                <a:latin typeface="Arial"/>
                <a:cs typeface="Arial"/>
              </a:rPr>
              <a:t>Result</a:t>
            </a:r>
          </a:p>
        </p:txBody>
      </p:sp>
      <p:sp>
        <p:nvSpPr>
          <p:cNvPr id="7" name="Rectangle 6"/>
          <p:cNvSpPr/>
          <p:nvPr/>
        </p:nvSpPr>
        <p:spPr>
          <a:xfrm>
            <a:off x="1427914" y="3752516"/>
            <a:ext cx="1348028" cy="369332"/>
          </a:xfrm>
          <a:prstGeom prst="rect">
            <a:avLst/>
          </a:prstGeom>
        </p:spPr>
        <p:txBody>
          <a:bodyPr wrap="square">
            <a:spAutoFit/>
          </a:bodyPr>
          <a:lstStyle/>
          <a:p>
            <a:r>
              <a:rPr lang="en-US" b="1" dirty="0">
                <a:solidFill>
                  <a:schemeClr val="bg2"/>
                </a:solidFill>
                <a:latin typeface="Arial"/>
                <a:cs typeface="Arial"/>
              </a:rPr>
              <a:t>Menu </a:t>
            </a:r>
          </a:p>
        </p:txBody>
      </p:sp>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0832" y="2775531"/>
            <a:ext cx="712424" cy="700977"/>
          </a:xfrm>
          <a:prstGeom prst="rect">
            <a:avLst/>
          </a:prstGeom>
          <a:effectLst>
            <a:outerShdw blurRad="114300" dist="76200" dir="2700000" algn="tl" rotWithShape="0">
              <a:prstClr val="black">
                <a:alpha val="35000"/>
              </a:prstClr>
            </a:outerShdw>
          </a:effectLst>
        </p:spPr>
      </p:pic>
      <p:pic>
        <p:nvPicPr>
          <p:cNvPr id="52" name="Picture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429" y="4606312"/>
            <a:ext cx="844827" cy="831252"/>
          </a:xfrm>
          <a:prstGeom prst="rect">
            <a:avLst/>
          </a:prstGeom>
          <a:effectLst>
            <a:outerShdw blurRad="114300" dist="76200" dir="2700000" algn="tl" rotWithShape="0">
              <a:prstClr val="black">
                <a:alpha val="35000"/>
              </a:prstClr>
            </a:outerShdw>
          </a:effectLst>
        </p:spPr>
      </p:pic>
      <p:pic>
        <p:nvPicPr>
          <p:cNvPr id="53" name="Picture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8822" y="3696181"/>
            <a:ext cx="724434" cy="712794"/>
          </a:xfrm>
          <a:prstGeom prst="rect">
            <a:avLst/>
          </a:prstGeom>
          <a:effectLst>
            <a:outerShdw blurRad="114300" dist="76200" dir="2700000" algn="tl" rotWithShape="0">
              <a:prstClr val="black">
                <a:alpha val="35000"/>
              </a:prstClr>
            </a:outerShdw>
          </a:effectLst>
        </p:spPr>
      </p:pic>
      <p:sp>
        <p:nvSpPr>
          <p:cNvPr id="6" name="Rectangle 5"/>
          <p:cNvSpPr/>
          <p:nvPr/>
        </p:nvSpPr>
        <p:spPr>
          <a:xfrm>
            <a:off x="1464574" y="4630545"/>
            <a:ext cx="1210588" cy="646331"/>
          </a:xfrm>
          <a:prstGeom prst="rect">
            <a:avLst/>
          </a:prstGeom>
        </p:spPr>
        <p:txBody>
          <a:bodyPr wrap="none">
            <a:spAutoFit/>
          </a:bodyPr>
          <a:lstStyle/>
          <a:p>
            <a:r>
              <a:rPr lang="en-US" b="1" dirty="0" err="1">
                <a:solidFill>
                  <a:schemeClr val="accent3"/>
                </a:solidFill>
                <a:latin typeface="Arial"/>
                <a:cs typeface="Arial"/>
              </a:rPr>
              <a:t>CapEx</a:t>
            </a:r>
            <a:endParaRPr lang="en-US" b="1" dirty="0">
              <a:solidFill>
                <a:schemeClr val="accent3"/>
              </a:solidFill>
              <a:latin typeface="Arial"/>
              <a:cs typeface="Arial"/>
            </a:endParaRPr>
          </a:p>
          <a:p>
            <a:r>
              <a:rPr lang="en-US" b="1" dirty="0">
                <a:solidFill>
                  <a:schemeClr val="accent3"/>
                </a:solidFill>
                <a:latin typeface="Arial"/>
                <a:cs typeface="Arial"/>
              </a:rPr>
              <a:t>Required</a:t>
            </a:r>
          </a:p>
        </p:txBody>
      </p:sp>
    </p:spTree>
    <p:extLst>
      <p:ext uri="{BB962C8B-B14F-4D97-AF65-F5344CB8AC3E}">
        <p14:creationId xmlns:p14="http://schemas.microsoft.com/office/powerpoint/2010/main" val="248243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09600" y="740978"/>
            <a:ext cx="10972800" cy="391375"/>
          </a:xfrm>
        </p:spPr>
        <p:txBody>
          <a:bodyPr/>
          <a:lstStyle/>
          <a:p>
            <a:r>
              <a:rPr lang="en-US" dirty="0"/>
              <a:t>The Solution</a:t>
            </a:r>
            <a:endParaRPr lang="en-US" i="1" dirty="0">
              <a:solidFill>
                <a:schemeClr val="accent4"/>
              </a:solidFill>
            </a:endParaRPr>
          </a:p>
        </p:txBody>
      </p:sp>
      <p:sp>
        <p:nvSpPr>
          <p:cNvPr id="22" name="Slide Number Placeholder 21"/>
          <p:cNvSpPr>
            <a:spLocks noGrp="1"/>
          </p:cNvSpPr>
          <p:nvPr>
            <p:ph type="sldNum" sz="quarter" idx="12"/>
          </p:nvPr>
        </p:nvSpPr>
        <p:spPr>
          <a:prstGeom prst="rect">
            <a:avLst/>
          </a:prstGeom>
        </p:spPr>
        <p:txBody>
          <a:bodyPr/>
          <a:lstStyle/>
          <a:p>
            <a:fld id="{83C9395C-8E1C-46BD-B8E7-4A4F9C75DBEB}" type="slidenum">
              <a:rPr lang="en-US" smtClean="0"/>
              <a:pPr/>
              <a:t>17</a:t>
            </a:fld>
            <a:endParaRPr lang="en-US" dirty="0"/>
          </a:p>
        </p:txBody>
      </p:sp>
      <p:sp>
        <p:nvSpPr>
          <p:cNvPr id="8" name="Content Placeholder 7"/>
          <p:cNvSpPr>
            <a:spLocks noGrp="1"/>
          </p:cNvSpPr>
          <p:nvPr>
            <p:ph type="body" sz="quarter" idx="13"/>
          </p:nvPr>
        </p:nvSpPr>
        <p:spPr>
          <a:xfrm>
            <a:off x="609600" y="1132355"/>
            <a:ext cx="10972800" cy="526116"/>
          </a:xfrm>
          <a:prstGeom prst="rect">
            <a:avLst/>
          </a:prstGeom>
        </p:spPr>
        <p:txBody>
          <a:bodyPr>
            <a:normAutofit/>
          </a:bodyPr>
          <a:lstStyle/>
          <a:p>
            <a:pPr marL="0" indent="0">
              <a:buNone/>
            </a:pPr>
            <a:r>
              <a:rPr lang="en-US" dirty="0">
                <a:solidFill>
                  <a:srgbClr val="032849"/>
                </a:solidFill>
                <a:latin typeface="Helvetica Neue Medium"/>
                <a:cs typeface="Helvetica Neue Medium"/>
              </a:rPr>
              <a:t>What our customers are saying</a:t>
            </a:r>
          </a:p>
          <a:p>
            <a:pPr marL="0" indent="0">
              <a:buNone/>
            </a:pPr>
            <a:endParaRPr lang="en-US" dirty="0">
              <a:solidFill>
                <a:srgbClr val="032849"/>
              </a:solidFill>
              <a:latin typeface="Helvetica Neue Medium"/>
              <a:cs typeface="Helvetica Neue Medium"/>
            </a:endParaRPr>
          </a:p>
          <a:p>
            <a:pPr marL="0" indent="0">
              <a:buNone/>
            </a:pPr>
            <a:endParaRPr lang="en-US" dirty="0">
              <a:solidFill>
                <a:srgbClr val="032849"/>
              </a:solidFill>
            </a:endParaRPr>
          </a:p>
        </p:txBody>
      </p:sp>
      <p:sp>
        <p:nvSpPr>
          <p:cNvPr id="3" name="Rectangle 2"/>
          <p:cNvSpPr/>
          <p:nvPr/>
        </p:nvSpPr>
        <p:spPr>
          <a:xfrm>
            <a:off x="6431169" y="3883412"/>
            <a:ext cx="4358862" cy="1277273"/>
          </a:xfrm>
          <a:prstGeom prst="rect">
            <a:avLst/>
          </a:prstGeom>
        </p:spPr>
        <p:txBody>
          <a:bodyPr wrap="square">
            <a:spAutoFit/>
          </a:bodyPr>
          <a:lstStyle/>
          <a:p>
            <a:r>
              <a:rPr lang="en-US" i="1" dirty="0">
                <a:solidFill>
                  <a:srgbClr val="033761"/>
                </a:solidFill>
                <a:latin typeface="Helvetica Neue Light"/>
                <a:cs typeface="Helvetica Neue Light"/>
              </a:rPr>
              <a:t>My techs were unanimous the Great Basin assays were easier to use than our current platform for CDIFF, GBS and MRSA. </a:t>
            </a:r>
          </a:p>
          <a:p>
            <a:pPr>
              <a:spcBef>
                <a:spcPts val="600"/>
              </a:spcBef>
            </a:pPr>
            <a:r>
              <a:rPr lang="en-US" dirty="0">
                <a:solidFill>
                  <a:srgbClr val="033761"/>
                </a:solidFill>
                <a:latin typeface="Helvetica Neue Light"/>
                <a:cs typeface="Helvetica Neue Light"/>
              </a:rPr>
              <a:t>- </a:t>
            </a:r>
            <a:r>
              <a:rPr lang="en-US" b="1" dirty="0">
                <a:solidFill>
                  <a:srgbClr val="033761"/>
                </a:solidFill>
                <a:latin typeface="Helvetica Neue Light"/>
                <a:cs typeface="Helvetica Neue Light"/>
              </a:rPr>
              <a:t>Microbiology Supervisor</a:t>
            </a:r>
          </a:p>
        </p:txBody>
      </p:sp>
      <p:sp>
        <p:nvSpPr>
          <p:cNvPr id="5" name="Rectangle 4"/>
          <p:cNvSpPr/>
          <p:nvPr/>
        </p:nvSpPr>
        <p:spPr>
          <a:xfrm>
            <a:off x="863600" y="4338155"/>
            <a:ext cx="4764326" cy="1277273"/>
          </a:xfrm>
          <a:prstGeom prst="rect">
            <a:avLst/>
          </a:prstGeom>
        </p:spPr>
        <p:txBody>
          <a:bodyPr wrap="square">
            <a:spAutoFit/>
          </a:bodyPr>
          <a:lstStyle/>
          <a:p>
            <a:r>
              <a:rPr lang="en-US" i="1" dirty="0">
                <a:solidFill>
                  <a:srgbClr val="033761"/>
                </a:solidFill>
                <a:latin typeface="Helvetica Neue Light"/>
                <a:cs typeface="Helvetica Neue Light"/>
              </a:rPr>
              <a:t>I love this system.  So easy to run and easy to adopt since we don’t have capital equipment to purchase.  We’ll use every test you have. </a:t>
            </a:r>
          </a:p>
          <a:p>
            <a:pPr>
              <a:spcBef>
                <a:spcPts val="600"/>
              </a:spcBef>
            </a:pPr>
            <a:r>
              <a:rPr lang="en-US" i="1" dirty="0">
                <a:solidFill>
                  <a:srgbClr val="033761"/>
                </a:solidFill>
                <a:latin typeface="Helvetica Neue Light"/>
                <a:cs typeface="Helvetica Neue Light"/>
              </a:rPr>
              <a:t>- </a:t>
            </a:r>
            <a:r>
              <a:rPr lang="en-US" b="1" dirty="0">
                <a:solidFill>
                  <a:srgbClr val="033761"/>
                </a:solidFill>
                <a:latin typeface="Helvetica Neue Light"/>
                <a:cs typeface="Helvetica Neue Light"/>
              </a:rPr>
              <a:t>Lab Director</a:t>
            </a:r>
            <a:endParaRPr lang="en-US" dirty="0">
              <a:solidFill>
                <a:srgbClr val="033761"/>
              </a:solidFill>
              <a:latin typeface="Helvetica Neue Light"/>
              <a:cs typeface="Helvetica Neue Light"/>
            </a:endParaRPr>
          </a:p>
        </p:txBody>
      </p:sp>
      <p:sp>
        <p:nvSpPr>
          <p:cNvPr id="6" name="Rectangle 5"/>
          <p:cNvSpPr/>
          <p:nvPr/>
        </p:nvSpPr>
        <p:spPr>
          <a:xfrm>
            <a:off x="5152319" y="1862122"/>
            <a:ext cx="6430081" cy="1554272"/>
          </a:xfrm>
          <a:prstGeom prst="rect">
            <a:avLst/>
          </a:prstGeom>
        </p:spPr>
        <p:txBody>
          <a:bodyPr wrap="square">
            <a:spAutoFit/>
          </a:bodyPr>
          <a:lstStyle/>
          <a:p>
            <a:r>
              <a:rPr lang="en-US" i="1" dirty="0">
                <a:solidFill>
                  <a:srgbClr val="033761"/>
                </a:solidFill>
                <a:latin typeface="Helvetica Neue Light"/>
                <a:cs typeface="Helvetica Neue Light"/>
              </a:rPr>
              <a:t>We actually had 2 patients this past week which were Negative by the Meridian kit. One was a child and the other an adult. We ran your assay [STEC] and got Positive results for both. How timely. Glad we switched. </a:t>
            </a:r>
          </a:p>
          <a:p>
            <a:pPr>
              <a:spcBef>
                <a:spcPts val="600"/>
              </a:spcBef>
            </a:pPr>
            <a:r>
              <a:rPr lang="en-US" dirty="0">
                <a:solidFill>
                  <a:srgbClr val="033761"/>
                </a:solidFill>
                <a:latin typeface="Helvetica Neue Light"/>
                <a:cs typeface="Helvetica Neue Light"/>
              </a:rPr>
              <a:t>-</a:t>
            </a:r>
            <a:r>
              <a:rPr lang="en-US" b="1" dirty="0">
                <a:solidFill>
                  <a:srgbClr val="033761"/>
                </a:solidFill>
                <a:latin typeface="Helvetica Neue Light"/>
                <a:cs typeface="Helvetica Neue Light"/>
              </a:rPr>
              <a:t>Microbiology Supervisor</a:t>
            </a:r>
          </a:p>
        </p:txBody>
      </p:sp>
      <p:sp>
        <p:nvSpPr>
          <p:cNvPr id="7" name="Rectangle 6"/>
          <p:cNvSpPr/>
          <p:nvPr/>
        </p:nvSpPr>
        <p:spPr>
          <a:xfrm>
            <a:off x="609600" y="1852087"/>
            <a:ext cx="3790122" cy="1831271"/>
          </a:xfrm>
          <a:prstGeom prst="rect">
            <a:avLst/>
          </a:prstGeom>
        </p:spPr>
        <p:txBody>
          <a:bodyPr wrap="square">
            <a:spAutoFit/>
          </a:bodyPr>
          <a:lstStyle/>
          <a:p>
            <a:r>
              <a:rPr lang="en-US" i="1" dirty="0">
                <a:solidFill>
                  <a:srgbClr val="033761"/>
                </a:solidFill>
                <a:latin typeface="Helvetica Neue Light"/>
                <a:cs typeface="Helvetica Neue Light"/>
              </a:rPr>
              <a:t>A panel like this is what we need for a limited micro staff in terms of numbers and experience reading culture plates. [SBPP] will primarily do away with our stool bench.</a:t>
            </a:r>
          </a:p>
          <a:p>
            <a:pPr>
              <a:spcBef>
                <a:spcPts val="600"/>
              </a:spcBef>
            </a:pPr>
            <a:r>
              <a:rPr lang="en-US" dirty="0">
                <a:solidFill>
                  <a:srgbClr val="033761"/>
                </a:solidFill>
                <a:latin typeface="Helvetica Neue Light"/>
                <a:cs typeface="Helvetica Neue Light"/>
              </a:rPr>
              <a:t>-</a:t>
            </a:r>
            <a:r>
              <a:rPr lang="en-US" b="1" dirty="0">
                <a:solidFill>
                  <a:srgbClr val="033761"/>
                </a:solidFill>
                <a:latin typeface="Helvetica Neue Light"/>
                <a:cs typeface="Helvetica Neue Light"/>
              </a:rPr>
              <a:t> Micro Biology Supervisor</a:t>
            </a:r>
            <a:endParaRPr lang="en-US" dirty="0">
              <a:solidFill>
                <a:srgbClr val="033761"/>
              </a:solidFill>
              <a:latin typeface="Helvetica Neue Light"/>
              <a:cs typeface="Helvetica Neue Light"/>
            </a:endParaRPr>
          </a:p>
        </p:txBody>
      </p:sp>
    </p:spTree>
    <p:extLst>
      <p:ext uri="{BB962C8B-B14F-4D97-AF65-F5344CB8AC3E}">
        <p14:creationId xmlns:p14="http://schemas.microsoft.com/office/powerpoint/2010/main" val="63884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Commercially-Focused Management Team</a:t>
            </a:r>
          </a:p>
        </p:txBody>
      </p:sp>
      <p:sp>
        <p:nvSpPr>
          <p:cNvPr id="8" name="Freeform: Shape 7"/>
          <p:cNvSpPr/>
          <p:nvPr/>
        </p:nvSpPr>
        <p:spPr>
          <a:xfrm>
            <a:off x="4520984" y="1819572"/>
            <a:ext cx="7011594" cy="867349"/>
          </a:xfrm>
          <a:custGeom>
            <a:avLst/>
            <a:gdLst>
              <a:gd name="connsiteX0" fmla="*/ 227308 w 1363823"/>
              <a:gd name="connsiteY0" fmla="*/ 0 h 6729984"/>
              <a:gd name="connsiteX1" fmla="*/ 1136515 w 1363823"/>
              <a:gd name="connsiteY1" fmla="*/ 0 h 6729984"/>
              <a:gd name="connsiteX2" fmla="*/ 1363823 w 1363823"/>
              <a:gd name="connsiteY2" fmla="*/ 227308 h 6729984"/>
              <a:gd name="connsiteX3" fmla="*/ 1363823 w 1363823"/>
              <a:gd name="connsiteY3" fmla="*/ 6729984 h 6729984"/>
              <a:gd name="connsiteX4" fmla="*/ 1363823 w 1363823"/>
              <a:gd name="connsiteY4" fmla="*/ 6729984 h 6729984"/>
              <a:gd name="connsiteX5" fmla="*/ 0 w 1363823"/>
              <a:gd name="connsiteY5" fmla="*/ 6729984 h 6729984"/>
              <a:gd name="connsiteX6" fmla="*/ 0 w 1363823"/>
              <a:gd name="connsiteY6" fmla="*/ 6729984 h 6729984"/>
              <a:gd name="connsiteX7" fmla="*/ 0 w 1363823"/>
              <a:gd name="connsiteY7" fmla="*/ 227308 h 6729984"/>
              <a:gd name="connsiteX8" fmla="*/ 227308 w 1363823"/>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23" h="6729984">
                <a:moveTo>
                  <a:pt x="1363823" y="1121686"/>
                </a:moveTo>
                <a:lnTo>
                  <a:pt x="1363823" y="5608298"/>
                </a:lnTo>
                <a:cubicBezTo>
                  <a:pt x="1363823" y="6227788"/>
                  <a:pt x="1343200" y="6729982"/>
                  <a:pt x="1317759" y="6729982"/>
                </a:cubicBezTo>
                <a:lnTo>
                  <a:pt x="0" y="6729982"/>
                </a:lnTo>
                <a:lnTo>
                  <a:pt x="0" y="6729982"/>
                </a:lnTo>
                <a:lnTo>
                  <a:pt x="0" y="2"/>
                </a:lnTo>
                <a:lnTo>
                  <a:pt x="0" y="2"/>
                </a:lnTo>
                <a:lnTo>
                  <a:pt x="1317759" y="2"/>
                </a:lnTo>
                <a:cubicBezTo>
                  <a:pt x="1343200" y="2"/>
                  <a:pt x="1363823" y="502196"/>
                  <a:pt x="1363823" y="1121686"/>
                </a:cubicBezTo>
                <a:close/>
              </a:path>
            </a:pathLst>
          </a:custGeom>
          <a:solidFill>
            <a:schemeClr val="accent6">
              <a:lumMod val="40000"/>
              <a:lumOff val="6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91341" rIns="116106" bIns="91342" numCol="1" spcCol="1270" anchor="ctr" anchorCtr="0">
            <a:noAutofit/>
          </a:bodyPr>
          <a:lstStyle/>
          <a:p>
            <a:pPr marL="274320" lvl="1" indent="-119063" algn="l" defTabSz="577850">
              <a:lnSpc>
                <a:spcPct val="90000"/>
              </a:lnSpc>
              <a:spcBef>
                <a:spcPct val="0"/>
              </a:spcBef>
              <a:spcAft>
                <a:spcPct val="15000"/>
              </a:spcAft>
              <a:buChar char="•"/>
            </a:pPr>
            <a:r>
              <a:rPr lang="en-US" sz="1400" kern="1200" dirty="0"/>
              <a:t>Operational, transactional &amp; commercialization expertise</a:t>
            </a:r>
          </a:p>
          <a:p>
            <a:pPr marL="274320" lvl="1" indent="-119063" algn="l" defTabSz="577850">
              <a:lnSpc>
                <a:spcPct val="90000"/>
              </a:lnSpc>
              <a:spcBef>
                <a:spcPct val="0"/>
              </a:spcBef>
              <a:spcAft>
                <a:spcPct val="15000"/>
              </a:spcAft>
              <a:buChar char="•"/>
            </a:pPr>
            <a:r>
              <a:rPr lang="en-US" sz="1400" kern="1200" dirty="0"/>
              <a:t>Prior: CEO of </a:t>
            </a:r>
            <a:r>
              <a:rPr lang="en-US" sz="1400" kern="1200" dirty="0" err="1"/>
              <a:t>Printelligent</a:t>
            </a:r>
            <a:r>
              <a:rPr lang="en-US" sz="1400" kern="1200" dirty="0"/>
              <a:t>; VP Sales/Marketing of Inari; Sr. VP Sales/Marketing of Megahertz</a:t>
            </a:r>
          </a:p>
        </p:txBody>
      </p:sp>
      <p:sp>
        <p:nvSpPr>
          <p:cNvPr id="10" name="Freeform: Shape 9"/>
          <p:cNvSpPr/>
          <p:nvPr/>
        </p:nvSpPr>
        <p:spPr>
          <a:xfrm>
            <a:off x="4557553" y="2836428"/>
            <a:ext cx="7011593" cy="909577"/>
          </a:xfrm>
          <a:custGeom>
            <a:avLst/>
            <a:gdLst>
              <a:gd name="connsiteX0" fmla="*/ 232810 w 1396832"/>
              <a:gd name="connsiteY0" fmla="*/ 0 h 6729984"/>
              <a:gd name="connsiteX1" fmla="*/ 1164022 w 1396832"/>
              <a:gd name="connsiteY1" fmla="*/ 0 h 6729984"/>
              <a:gd name="connsiteX2" fmla="*/ 1396832 w 1396832"/>
              <a:gd name="connsiteY2" fmla="*/ 232810 h 6729984"/>
              <a:gd name="connsiteX3" fmla="*/ 1396832 w 1396832"/>
              <a:gd name="connsiteY3" fmla="*/ 6729984 h 6729984"/>
              <a:gd name="connsiteX4" fmla="*/ 1396832 w 1396832"/>
              <a:gd name="connsiteY4" fmla="*/ 6729984 h 6729984"/>
              <a:gd name="connsiteX5" fmla="*/ 0 w 1396832"/>
              <a:gd name="connsiteY5" fmla="*/ 6729984 h 6729984"/>
              <a:gd name="connsiteX6" fmla="*/ 0 w 1396832"/>
              <a:gd name="connsiteY6" fmla="*/ 6729984 h 6729984"/>
              <a:gd name="connsiteX7" fmla="*/ 0 w 1396832"/>
              <a:gd name="connsiteY7" fmla="*/ 232810 h 6729984"/>
              <a:gd name="connsiteX8" fmla="*/ 232810 w 1396832"/>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832" h="6729984">
                <a:moveTo>
                  <a:pt x="1396832" y="1121688"/>
                </a:moveTo>
                <a:lnTo>
                  <a:pt x="1396832" y="5608296"/>
                </a:lnTo>
                <a:cubicBezTo>
                  <a:pt x="1396832" y="6227784"/>
                  <a:pt x="1375198" y="6729982"/>
                  <a:pt x="1348511" y="6729982"/>
                </a:cubicBezTo>
                <a:lnTo>
                  <a:pt x="0" y="6729982"/>
                </a:lnTo>
                <a:lnTo>
                  <a:pt x="0" y="6729982"/>
                </a:lnTo>
                <a:lnTo>
                  <a:pt x="0" y="2"/>
                </a:lnTo>
                <a:lnTo>
                  <a:pt x="0" y="2"/>
                </a:lnTo>
                <a:lnTo>
                  <a:pt x="1348511" y="2"/>
                </a:lnTo>
                <a:cubicBezTo>
                  <a:pt x="1375198" y="2"/>
                  <a:pt x="1396832" y="502200"/>
                  <a:pt x="1396832" y="1121688"/>
                </a:cubicBezTo>
                <a:close/>
              </a:path>
            </a:pathLst>
          </a:custGeom>
          <a:solidFill>
            <a:schemeClr val="accent6">
              <a:lumMod val="40000"/>
              <a:lumOff val="6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0" tIns="92953" rIns="117718" bIns="92953" numCol="1" spcCol="1270" anchor="ctr" anchorCtr="0">
            <a:noAutofit/>
          </a:bodyPr>
          <a:lstStyle/>
          <a:p>
            <a:pPr marL="274320" lvl="1" indent="-114300" algn="l" defTabSz="577850">
              <a:lnSpc>
                <a:spcPct val="90000"/>
              </a:lnSpc>
              <a:spcBef>
                <a:spcPct val="0"/>
              </a:spcBef>
              <a:spcAft>
                <a:spcPct val="15000"/>
              </a:spcAft>
              <a:buChar char="•"/>
            </a:pPr>
            <a:endParaRPr lang="en-US" sz="1400" kern="1200" dirty="0"/>
          </a:p>
          <a:p>
            <a:pPr marL="274320" lvl="1" indent="-114300" algn="l" defTabSz="577850">
              <a:lnSpc>
                <a:spcPct val="90000"/>
              </a:lnSpc>
              <a:spcBef>
                <a:spcPct val="0"/>
              </a:spcBef>
              <a:spcAft>
                <a:spcPct val="15000"/>
              </a:spcAft>
              <a:buChar char="•"/>
            </a:pPr>
            <a:r>
              <a:rPr lang="en-US" sz="1400" kern="1200" dirty="0"/>
              <a:t>Creator of molecular diagnostic testing platforms, expertise in clinical microbiology</a:t>
            </a:r>
          </a:p>
          <a:p>
            <a:pPr marL="274320" lvl="1" indent="-114300" algn="l" defTabSz="577850">
              <a:lnSpc>
                <a:spcPct val="90000"/>
              </a:lnSpc>
              <a:spcBef>
                <a:spcPct val="0"/>
              </a:spcBef>
              <a:spcAft>
                <a:spcPct val="15000"/>
              </a:spcAft>
              <a:buChar char="•"/>
            </a:pPr>
            <a:r>
              <a:rPr lang="en-US" sz="1400" kern="1200" dirty="0"/>
              <a:t>Prior: Assoc. Dir/R&amp;D – Inverness Medical/</a:t>
            </a:r>
            <a:r>
              <a:rPr lang="en-US" sz="1400" kern="1200" dirty="0" err="1"/>
              <a:t>Biostar</a:t>
            </a:r>
            <a:r>
              <a:rPr lang="en-US" sz="1400" kern="1200" dirty="0"/>
              <a:t>; Sr. Researcher &amp; Scientist – </a:t>
            </a:r>
            <a:r>
              <a:rPr lang="en-US" sz="1400" kern="1200" dirty="0" err="1"/>
              <a:t>NexStar</a:t>
            </a:r>
            <a:r>
              <a:rPr lang="en-US" sz="1400" kern="1200" dirty="0"/>
              <a:t> &amp; Isis Pharmaceuticals</a:t>
            </a:r>
          </a:p>
          <a:p>
            <a:pPr marL="274320" lvl="1" indent="-114300" algn="l" defTabSz="577850">
              <a:lnSpc>
                <a:spcPct val="90000"/>
              </a:lnSpc>
              <a:spcBef>
                <a:spcPct val="0"/>
              </a:spcBef>
              <a:spcAft>
                <a:spcPct val="15000"/>
              </a:spcAft>
              <a:buChar char="•"/>
            </a:pPr>
            <a:endParaRPr lang="en-US" sz="1400" kern="1200" dirty="0"/>
          </a:p>
        </p:txBody>
      </p:sp>
      <p:sp>
        <p:nvSpPr>
          <p:cNvPr id="12" name="Freeform: Shape 11"/>
          <p:cNvSpPr/>
          <p:nvPr/>
        </p:nvSpPr>
        <p:spPr>
          <a:xfrm>
            <a:off x="4557554" y="3903322"/>
            <a:ext cx="7011594" cy="917386"/>
          </a:xfrm>
          <a:custGeom>
            <a:avLst/>
            <a:gdLst>
              <a:gd name="connsiteX0" fmla="*/ 232337 w 1393997"/>
              <a:gd name="connsiteY0" fmla="*/ 0 h 6729984"/>
              <a:gd name="connsiteX1" fmla="*/ 1161660 w 1393997"/>
              <a:gd name="connsiteY1" fmla="*/ 0 h 6729984"/>
              <a:gd name="connsiteX2" fmla="*/ 1393997 w 1393997"/>
              <a:gd name="connsiteY2" fmla="*/ 232337 h 6729984"/>
              <a:gd name="connsiteX3" fmla="*/ 1393997 w 1393997"/>
              <a:gd name="connsiteY3" fmla="*/ 6729984 h 6729984"/>
              <a:gd name="connsiteX4" fmla="*/ 1393997 w 1393997"/>
              <a:gd name="connsiteY4" fmla="*/ 6729984 h 6729984"/>
              <a:gd name="connsiteX5" fmla="*/ 0 w 1393997"/>
              <a:gd name="connsiteY5" fmla="*/ 6729984 h 6729984"/>
              <a:gd name="connsiteX6" fmla="*/ 0 w 1393997"/>
              <a:gd name="connsiteY6" fmla="*/ 6729984 h 6729984"/>
              <a:gd name="connsiteX7" fmla="*/ 0 w 1393997"/>
              <a:gd name="connsiteY7" fmla="*/ 232337 h 6729984"/>
              <a:gd name="connsiteX8" fmla="*/ 232337 w 1393997"/>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3997" h="6729984">
                <a:moveTo>
                  <a:pt x="1393997" y="1121686"/>
                </a:moveTo>
                <a:lnTo>
                  <a:pt x="1393997" y="5608298"/>
                </a:lnTo>
                <a:cubicBezTo>
                  <a:pt x="1393997" y="6227786"/>
                  <a:pt x="1372451" y="6729982"/>
                  <a:pt x="1345872" y="6729982"/>
                </a:cubicBezTo>
                <a:lnTo>
                  <a:pt x="0" y="6729982"/>
                </a:lnTo>
                <a:lnTo>
                  <a:pt x="0" y="6729982"/>
                </a:lnTo>
                <a:lnTo>
                  <a:pt x="0" y="2"/>
                </a:lnTo>
                <a:lnTo>
                  <a:pt x="0" y="2"/>
                </a:lnTo>
                <a:lnTo>
                  <a:pt x="1345872" y="2"/>
                </a:lnTo>
                <a:cubicBezTo>
                  <a:pt x="1372451" y="2"/>
                  <a:pt x="1393997" y="502198"/>
                  <a:pt x="1393997" y="1121686"/>
                </a:cubicBezTo>
                <a:close/>
              </a:path>
            </a:pathLst>
          </a:custGeom>
          <a:solidFill>
            <a:schemeClr val="accent6">
              <a:lumMod val="40000"/>
              <a:lumOff val="6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92815" rIns="117579" bIns="92814" numCol="1" spcCol="1270" anchor="ctr" anchorCtr="0">
            <a:noAutofit/>
          </a:bodyPr>
          <a:lstStyle/>
          <a:p>
            <a:pPr marL="274320" lvl="1" indent="-114300" algn="l" defTabSz="577850">
              <a:lnSpc>
                <a:spcPct val="90000"/>
              </a:lnSpc>
              <a:spcBef>
                <a:spcPct val="0"/>
              </a:spcBef>
              <a:spcAft>
                <a:spcPct val="15000"/>
              </a:spcAft>
              <a:buChar char="•"/>
            </a:pPr>
            <a:r>
              <a:rPr lang="en-US" sz="1400" kern="1200" dirty="0"/>
              <a:t>Financial, transactional</a:t>
            </a:r>
            <a:r>
              <a:rPr lang="en-US" sz="1400" dirty="0"/>
              <a:t> &amp;</a:t>
            </a:r>
            <a:r>
              <a:rPr lang="en-US" sz="1400" kern="1200" dirty="0"/>
              <a:t> business development expertise</a:t>
            </a:r>
          </a:p>
          <a:p>
            <a:pPr marL="274320" lvl="1" indent="-114300" algn="l" defTabSz="577850">
              <a:lnSpc>
                <a:spcPct val="90000"/>
              </a:lnSpc>
              <a:spcBef>
                <a:spcPct val="0"/>
              </a:spcBef>
              <a:spcAft>
                <a:spcPct val="15000"/>
              </a:spcAft>
              <a:buChar char="•"/>
            </a:pPr>
            <a:r>
              <a:rPr lang="en-US" sz="1400" kern="1200" dirty="0"/>
              <a:t>Prior: CBO – </a:t>
            </a:r>
            <a:r>
              <a:rPr lang="en-US" sz="1400" kern="1200" dirty="0" err="1"/>
              <a:t>GlobeImmune</a:t>
            </a:r>
            <a:r>
              <a:rPr lang="en-US" sz="1400" kern="1200" dirty="0"/>
              <a:t>; CFO – </a:t>
            </a:r>
            <a:r>
              <a:rPr lang="en-US" sz="1400" kern="1200" dirty="0" err="1"/>
              <a:t>AlgoRx</a:t>
            </a:r>
            <a:r>
              <a:rPr lang="en-US" sz="1400" kern="1200" dirty="0"/>
              <a:t> Pharmaceuticals; Dir/Finance – </a:t>
            </a:r>
            <a:r>
              <a:rPr lang="en-US" sz="1400" kern="1200" dirty="0" err="1"/>
              <a:t>Antigenics</a:t>
            </a:r>
            <a:r>
              <a:rPr lang="en-US" sz="1400" kern="1200" dirty="0"/>
              <a:t>; IB – UBS Warburg </a:t>
            </a:r>
          </a:p>
        </p:txBody>
      </p:sp>
      <p:sp>
        <p:nvSpPr>
          <p:cNvPr id="4" name="Slide Number Placeholder 3"/>
          <p:cNvSpPr>
            <a:spLocks noGrp="1"/>
          </p:cNvSpPr>
          <p:nvPr>
            <p:ph type="sldNum" sz="quarter" idx="15"/>
          </p:nvPr>
        </p:nvSpPr>
        <p:spPr/>
        <p:txBody>
          <a:bodyPr/>
          <a:lstStyle/>
          <a:p>
            <a:fld id="{1111E7FE-0B08-1A4E-BCB7-CAD03B58E051}" type="slidenum">
              <a:rPr lang="en-US" smtClean="0"/>
              <a:pPr/>
              <a:t>18</a:t>
            </a:fld>
            <a:endParaRPr lang="en-US"/>
          </a:p>
        </p:txBody>
      </p:sp>
      <p:sp>
        <p:nvSpPr>
          <p:cNvPr id="5" name="Text Placeholder 4"/>
          <p:cNvSpPr>
            <a:spLocks noGrp="1"/>
          </p:cNvSpPr>
          <p:nvPr>
            <p:ph type="body" sz="quarter" idx="16"/>
          </p:nvPr>
        </p:nvSpPr>
        <p:spPr/>
        <p:txBody>
          <a:bodyPr/>
          <a:lstStyle/>
          <a:p>
            <a:r>
              <a:rPr lang="en-US" dirty="0"/>
              <a:t>A Track Record of Success</a:t>
            </a:r>
          </a:p>
        </p:txBody>
      </p:sp>
      <p:sp>
        <p:nvSpPr>
          <p:cNvPr id="15" name="Freeform: Shape 14"/>
          <p:cNvSpPr/>
          <p:nvPr/>
        </p:nvSpPr>
        <p:spPr>
          <a:xfrm>
            <a:off x="4557554" y="4978023"/>
            <a:ext cx="7011594" cy="909577"/>
          </a:xfrm>
          <a:custGeom>
            <a:avLst/>
            <a:gdLst>
              <a:gd name="connsiteX0" fmla="*/ 232337 w 1393997"/>
              <a:gd name="connsiteY0" fmla="*/ 0 h 6729984"/>
              <a:gd name="connsiteX1" fmla="*/ 1161660 w 1393997"/>
              <a:gd name="connsiteY1" fmla="*/ 0 h 6729984"/>
              <a:gd name="connsiteX2" fmla="*/ 1393997 w 1393997"/>
              <a:gd name="connsiteY2" fmla="*/ 232337 h 6729984"/>
              <a:gd name="connsiteX3" fmla="*/ 1393997 w 1393997"/>
              <a:gd name="connsiteY3" fmla="*/ 6729984 h 6729984"/>
              <a:gd name="connsiteX4" fmla="*/ 1393997 w 1393997"/>
              <a:gd name="connsiteY4" fmla="*/ 6729984 h 6729984"/>
              <a:gd name="connsiteX5" fmla="*/ 0 w 1393997"/>
              <a:gd name="connsiteY5" fmla="*/ 6729984 h 6729984"/>
              <a:gd name="connsiteX6" fmla="*/ 0 w 1393997"/>
              <a:gd name="connsiteY6" fmla="*/ 6729984 h 6729984"/>
              <a:gd name="connsiteX7" fmla="*/ 0 w 1393997"/>
              <a:gd name="connsiteY7" fmla="*/ 232337 h 6729984"/>
              <a:gd name="connsiteX8" fmla="*/ 232337 w 1393997"/>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3997" h="6729984">
                <a:moveTo>
                  <a:pt x="1393997" y="1121686"/>
                </a:moveTo>
                <a:lnTo>
                  <a:pt x="1393997" y="5608298"/>
                </a:lnTo>
                <a:cubicBezTo>
                  <a:pt x="1393997" y="6227786"/>
                  <a:pt x="1372451" y="6729982"/>
                  <a:pt x="1345872" y="6729982"/>
                </a:cubicBezTo>
                <a:lnTo>
                  <a:pt x="0" y="6729982"/>
                </a:lnTo>
                <a:lnTo>
                  <a:pt x="0" y="6729982"/>
                </a:lnTo>
                <a:lnTo>
                  <a:pt x="0" y="2"/>
                </a:lnTo>
                <a:lnTo>
                  <a:pt x="0" y="2"/>
                </a:lnTo>
                <a:lnTo>
                  <a:pt x="1345872" y="2"/>
                </a:lnTo>
                <a:cubicBezTo>
                  <a:pt x="1372451" y="2"/>
                  <a:pt x="1393997" y="502198"/>
                  <a:pt x="1393997" y="1121686"/>
                </a:cubicBezTo>
                <a:close/>
              </a:path>
            </a:pathLst>
          </a:custGeom>
          <a:solidFill>
            <a:schemeClr val="accent6">
              <a:lumMod val="40000"/>
              <a:lumOff val="6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92815" rIns="117579" bIns="92814" numCol="1" spcCol="1270" anchor="ctr" anchorCtr="0">
            <a:noAutofit/>
          </a:bodyPr>
          <a:lstStyle/>
          <a:p>
            <a:pPr marL="274320" lvl="1" indent="-114300" algn="l" defTabSz="577850">
              <a:lnSpc>
                <a:spcPct val="90000"/>
              </a:lnSpc>
              <a:spcBef>
                <a:spcPct val="0"/>
              </a:spcBef>
              <a:spcAft>
                <a:spcPct val="15000"/>
              </a:spcAft>
              <a:buChar char="•"/>
            </a:pPr>
            <a:r>
              <a:rPr lang="en-US" sz="1400" kern="1200" dirty="0"/>
              <a:t>Product portfolio, commercialization, sales strategy, branding &amp; communications expertise</a:t>
            </a:r>
          </a:p>
          <a:p>
            <a:pPr marL="274320" lvl="1" indent="-114300" algn="l" defTabSz="577850">
              <a:lnSpc>
                <a:spcPct val="90000"/>
              </a:lnSpc>
              <a:spcBef>
                <a:spcPct val="0"/>
              </a:spcBef>
              <a:spcAft>
                <a:spcPct val="15000"/>
              </a:spcAft>
              <a:buChar char="•"/>
            </a:pPr>
            <a:r>
              <a:rPr lang="en-US" sz="1400" kern="1200" dirty="0"/>
              <a:t>Prior: Sr. Marketing positions at Pearson, Omniture, </a:t>
            </a:r>
            <a:r>
              <a:rPr lang="en-US" sz="1400" kern="1200" dirty="0" err="1"/>
              <a:t>iBAHN</a:t>
            </a:r>
            <a:r>
              <a:rPr lang="en-US" sz="1400" dirty="0"/>
              <a:t>,</a:t>
            </a:r>
            <a:r>
              <a:rPr lang="en-US" sz="1400" kern="1200" dirty="0"/>
              <a:t> Inari, Viewpoint </a:t>
            </a:r>
          </a:p>
        </p:txBody>
      </p:sp>
      <p:sp>
        <p:nvSpPr>
          <p:cNvPr id="9" name="Freeform: Shape 8"/>
          <p:cNvSpPr/>
          <p:nvPr/>
        </p:nvSpPr>
        <p:spPr>
          <a:xfrm>
            <a:off x="914402" y="1819573"/>
            <a:ext cx="3749046" cy="917386"/>
          </a:xfrm>
          <a:custGeom>
            <a:avLst/>
            <a:gdLst>
              <a:gd name="connsiteX0" fmla="*/ 0 w 3749046"/>
              <a:gd name="connsiteY0" fmla="*/ 207827 h 1246935"/>
              <a:gd name="connsiteX1" fmla="*/ 207827 w 3749046"/>
              <a:gd name="connsiteY1" fmla="*/ 0 h 1246935"/>
              <a:gd name="connsiteX2" fmla="*/ 3541219 w 3749046"/>
              <a:gd name="connsiteY2" fmla="*/ 0 h 1246935"/>
              <a:gd name="connsiteX3" fmla="*/ 3749046 w 3749046"/>
              <a:gd name="connsiteY3" fmla="*/ 207827 h 1246935"/>
              <a:gd name="connsiteX4" fmla="*/ 3749046 w 3749046"/>
              <a:gd name="connsiteY4" fmla="*/ 1039108 h 1246935"/>
              <a:gd name="connsiteX5" fmla="*/ 3541219 w 3749046"/>
              <a:gd name="connsiteY5" fmla="*/ 1246935 h 1246935"/>
              <a:gd name="connsiteX6" fmla="*/ 207827 w 3749046"/>
              <a:gd name="connsiteY6" fmla="*/ 1246935 h 1246935"/>
              <a:gd name="connsiteX7" fmla="*/ 0 w 3749046"/>
              <a:gd name="connsiteY7" fmla="*/ 1039108 h 1246935"/>
              <a:gd name="connsiteX8" fmla="*/ 0 w 3749046"/>
              <a:gd name="connsiteY8" fmla="*/ 207827 h 124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6" h="1246935">
                <a:moveTo>
                  <a:pt x="0" y="207827"/>
                </a:moveTo>
                <a:cubicBezTo>
                  <a:pt x="0" y="93047"/>
                  <a:pt x="93047" y="0"/>
                  <a:pt x="207827" y="0"/>
                </a:cubicBezTo>
                <a:lnTo>
                  <a:pt x="3541219" y="0"/>
                </a:lnTo>
                <a:cubicBezTo>
                  <a:pt x="3655999" y="0"/>
                  <a:pt x="3749046" y="93047"/>
                  <a:pt x="3749046" y="207827"/>
                </a:cubicBezTo>
                <a:lnTo>
                  <a:pt x="3749046" y="1039108"/>
                </a:lnTo>
                <a:cubicBezTo>
                  <a:pt x="3749046" y="1153888"/>
                  <a:pt x="3655999" y="1246935"/>
                  <a:pt x="3541219" y="1246935"/>
                </a:cubicBezTo>
                <a:lnTo>
                  <a:pt x="207827" y="1246935"/>
                </a:lnTo>
                <a:cubicBezTo>
                  <a:pt x="93047" y="1246935"/>
                  <a:pt x="0" y="1153888"/>
                  <a:pt x="0" y="1039108"/>
                </a:cubicBezTo>
                <a:lnTo>
                  <a:pt x="0" y="207827"/>
                </a:lnTo>
                <a:close/>
              </a:path>
            </a:pathLst>
          </a:custGeom>
          <a:solidFill>
            <a:srgbClr val="6E645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930" tIns="110400" rIns="159930" bIns="110400" numCol="1" spcCol="1270" anchor="ctr" anchorCtr="0">
            <a:noAutofit/>
          </a:bodyPr>
          <a:lstStyle/>
          <a:p>
            <a:pPr marL="0" lvl="0" indent="0" algn="ctr" defTabSz="1155700">
              <a:lnSpc>
                <a:spcPct val="90000"/>
              </a:lnSpc>
              <a:spcBef>
                <a:spcPct val="0"/>
              </a:spcBef>
              <a:spcAft>
                <a:spcPts val="800"/>
              </a:spcAft>
              <a:buNone/>
            </a:pPr>
            <a:r>
              <a:rPr lang="en-US" sz="2400" kern="1200" dirty="0"/>
              <a:t>Ryan Ashton</a:t>
            </a:r>
          </a:p>
          <a:p>
            <a:pPr marL="0" lvl="0" indent="0" algn="ctr" defTabSz="1155700">
              <a:lnSpc>
                <a:spcPct val="90000"/>
              </a:lnSpc>
              <a:spcBef>
                <a:spcPct val="0"/>
              </a:spcBef>
              <a:spcAft>
                <a:spcPts val="800"/>
              </a:spcAft>
              <a:buNone/>
            </a:pPr>
            <a:r>
              <a:rPr lang="en-US" sz="2400" kern="1200" dirty="0"/>
              <a:t>President, CEO &amp; Director</a:t>
            </a:r>
          </a:p>
        </p:txBody>
      </p:sp>
      <p:sp>
        <p:nvSpPr>
          <p:cNvPr id="11" name="Freeform: Shape 10"/>
          <p:cNvSpPr/>
          <p:nvPr/>
        </p:nvSpPr>
        <p:spPr>
          <a:xfrm>
            <a:off x="914400" y="2836428"/>
            <a:ext cx="3749040" cy="917386"/>
          </a:xfrm>
          <a:custGeom>
            <a:avLst/>
            <a:gdLst>
              <a:gd name="connsiteX0" fmla="*/ 0 w 3785616"/>
              <a:gd name="connsiteY0" fmla="*/ 209599 h 1257568"/>
              <a:gd name="connsiteX1" fmla="*/ 209599 w 3785616"/>
              <a:gd name="connsiteY1" fmla="*/ 0 h 1257568"/>
              <a:gd name="connsiteX2" fmla="*/ 3576017 w 3785616"/>
              <a:gd name="connsiteY2" fmla="*/ 0 h 1257568"/>
              <a:gd name="connsiteX3" fmla="*/ 3785616 w 3785616"/>
              <a:gd name="connsiteY3" fmla="*/ 209599 h 1257568"/>
              <a:gd name="connsiteX4" fmla="*/ 3785616 w 3785616"/>
              <a:gd name="connsiteY4" fmla="*/ 1047969 h 1257568"/>
              <a:gd name="connsiteX5" fmla="*/ 3576017 w 3785616"/>
              <a:gd name="connsiteY5" fmla="*/ 1257568 h 1257568"/>
              <a:gd name="connsiteX6" fmla="*/ 209599 w 3785616"/>
              <a:gd name="connsiteY6" fmla="*/ 1257568 h 1257568"/>
              <a:gd name="connsiteX7" fmla="*/ 0 w 3785616"/>
              <a:gd name="connsiteY7" fmla="*/ 1047969 h 1257568"/>
              <a:gd name="connsiteX8" fmla="*/ 0 w 3785616"/>
              <a:gd name="connsiteY8" fmla="*/ 209599 h 125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1257568">
                <a:moveTo>
                  <a:pt x="0" y="209599"/>
                </a:moveTo>
                <a:cubicBezTo>
                  <a:pt x="0" y="93841"/>
                  <a:pt x="93841" y="0"/>
                  <a:pt x="209599" y="0"/>
                </a:cubicBezTo>
                <a:lnTo>
                  <a:pt x="3576017" y="0"/>
                </a:lnTo>
                <a:cubicBezTo>
                  <a:pt x="3691775" y="0"/>
                  <a:pt x="3785616" y="93841"/>
                  <a:pt x="3785616" y="209599"/>
                </a:cubicBezTo>
                <a:lnTo>
                  <a:pt x="3785616" y="1047969"/>
                </a:lnTo>
                <a:cubicBezTo>
                  <a:pt x="3785616" y="1163727"/>
                  <a:pt x="3691775" y="1257568"/>
                  <a:pt x="3576017" y="1257568"/>
                </a:cubicBezTo>
                <a:lnTo>
                  <a:pt x="209599" y="1257568"/>
                </a:lnTo>
                <a:cubicBezTo>
                  <a:pt x="93841" y="1257568"/>
                  <a:pt x="0" y="1163727"/>
                  <a:pt x="0" y="1047969"/>
                </a:cubicBezTo>
                <a:lnTo>
                  <a:pt x="0" y="209599"/>
                </a:lnTo>
                <a:close/>
              </a:path>
            </a:pathLst>
          </a:custGeom>
          <a:solidFill>
            <a:srgbClr val="6E645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449" tIns="110919" rIns="160449" bIns="110919" numCol="1" spcCol="1270" anchor="ctr" anchorCtr="0">
            <a:noAutofit/>
          </a:bodyPr>
          <a:lstStyle/>
          <a:p>
            <a:pPr marL="0" lvl="0" indent="0" algn="ctr" defTabSz="1155700">
              <a:lnSpc>
                <a:spcPct val="90000"/>
              </a:lnSpc>
              <a:spcBef>
                <a:spcPct val="0"/>
              </a:spcBef>
              <a:spcAft>
                <a:spcPts val="800"/>
              </a:spcAft>
              <a:buNone/>
            </a:pPr>
            <a:r>
              <a:rPr lang="en-US" sz="2400" kern="1200" dirty="0"/>
              <a:t>Rob Jenison</a:t>
            </a:r>
          </a:p>
          <a:p>
            <a:pPr marL="0" lvl="0" indent="0" algn="ctr" defTabSz="1155700">
              <a:lnSpc>
                <a:spcPct val="90000"/>
              </a:lnSpc>
              <a:spcBef>
                <a:spcPct val="0"/>
              </a:spcBef>
              <a:spcAft>
                <a:spcPts val="800"/>
              </a:spcAft>
              <a:buNone/>
            </a:pPr>
            <a:r>
              <a:rPr lang="en-US" sz="2400" kern="1200" dirty="0"/>
              <a:t>CTO &amp; SVP of R&amp;D</a:t>
            </a:r>
          </a:p>
        </p:txBody>
      </p:sp>
      <p:sp>
        <p:nvSpPr>
          <p:cNvPr id="13" name="Freeform: Shape 12"/>
          <p:cNvSpPr/>
          <p:nvPr/>
        </p:nvSpPr>
        <p:spPr>
          <a:xfrm>
            <a:off x="950978" y="3903321"/>
            <a:ext cx="3749040" cy="917386"/>
          </a:xfrm>
          <a:custGeom>
            <a:avLst/>
            <a:gdLst>
              <a:gd name="connsiteX0" fmla="*/ 0 w 3785616"/>
              <a:gd name="connsiteY0" fmla="*/ 199209 h 1195233"/>
              <a:gd name="connsiteX1" fmla="*/ 199209 w 3785616"/>
              <a:gd name="connsiteY1" fmla="*/ 0 h 1195233"/>
              <a:gd name="connsiteX2" fmla="*/ 3586407 w 3785616"/>
              <a:gd name="connsiteY2" fmla="*/ 0 h 1195233"/>
              <a:gd name="connsiteX3" fmla="*/ 3785616 w 3785616"/>
              <a:gd name="connsiteY3" fmla="*/ 199209 h 1195233"/>
              <a:gd name="connsiteX4" fmla="*/ 3785616 w 3785616"/>
              <a:gd name="connsiteY4" fmla="*/ 996024 h 1195233"/>
              <a:gd name="connsiteX5" fmla="*/ 3586407 w 3785616"/>
              <a:gd name="connsiteY5" fmla="*/ 1195233 h 1195233"/>
              <a:gd name="connsiteX6" fmla="*/ 199209 w 3785616"/>
              <a:gd name="connsiteY6" fmla="*/ 1195233 h 1195233"/>
              <a:gd name="connsiteX7" fmla="*/ 0 w 3785616"/>
              <a:gd name="connsiteY7" fmla="*/ 996024 h 1195233"/>
              <a:gd name="connsiteX8" fmla="*/ 0 w 3785616"/>
              <a:gd name="connsiteY8" fmla="*/ 199209 h 119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1195233">
                <a:moveTo>
                  <a:pt x="0" y="199209"/>
                </a:moveTo>
                <a:cubicBezTo>
                  <a:pt x="0" y="89189"/>
                  <a:pt x="89189" y="0"/>
                  <a:pt x="199209" y="0"/>
                </a:cubicBezTo>
                <a:lnTo>
                  <a:pt x="3586407" y="0"/>
                </a:lnTo>
                <a:cubicBezTo>
                  <a:pt x="3696427" y="0"/>
                  <a:pt x="3785616" y="89189"/>
                  <a:pt x="3785616" y="199209"/>
                </a:cubicBezTo>
                <a:lnTo>
                  <a:pt x="3785616" y="996024"/>
                </a:lnTo>
                <a:cubicBezTo>
                  <a:pt x="3785616" y="1106044"/>
                  <a:pt x="3696427" y="1195233"/>
                  <a:pt x="3586407" y="1195233"/>
                </a:cubicBezTo>
                <a:lnTo>
                  <a:pt x="199209" y="1195233"/>
                </a:lnTo>
                <a:cubicBezTo>
                  <a:pt x="89189" y="1195233"/>
                  <a:pt x="0" y="1106044"/>
                  <a:pt x="0" y="996024"/>
                </a:cubicBezTo>
                <a:lnTo>
                  <a:pt x="0" y="199209"/>
                </a:lnTo>
                <a:close/>
              </a:path>
            </a:pathLst>
          </a:custGeom>
          <a:solidFill>
            <a:srgbClr val="6E645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406" tIns="107876" rIns="157406" bIns="107876" numCol="1" spcCol="1270" anchor="ctr" anchorCtr="0">
            <a:noAutofit/>
          </a:bodyPr>
          <a:lstStyle/>
          <a:p>
            <a:pPr marL="0" lvl="0" indent="0" algn="ctr" defTabSz="1155700">
              <a:lnSpc>
                <a:spcPct val="90000"/>
              </a:lnSpc>
              <a:spcBef>
                <a:spcPct val="0"/>
              </a:spcBef>
              <a:spcAft>
                <a:spcPts val="800"/>
              </a:spcAft>
              <a:buNone/>
            </a:pPr>
            <a:r>
              <a:rPr lang="en-US" sz="2400" kern="1200" dirty="0"/>
              <a:t>Jeff Rona</a:t>
            </a:r>
          </a:p>
          <a:p>
            <a:pPr marL="0" lvl="0" indent="0" algn="ctr" defTabSz="1155700">
              <a:lnSpc>
                <a:spcPct val="90000"/>
              </a:lnSpc>
              <a:spcBef>
                <a:spcPct val="0"/>
              </a:spcBef>
              <a:spcAft>
                <a:spcPts val="800"/>
              </a:spcAft>
              <a:buNone/>
            </a:pPr>
            <a:r>
              <a:rPr lang="en-US" sz="2400" kern="1200" dirty="0"/>
              <a:t>CFO</a:t>
            </a:r>
            <a:endParaRPr lang="en-US" sz="2600" kern="1200" dirty="0"/>
          </a:p>
        </p:txBody>
      </p:sp>
      <p:sp>
        <p:nvSpPr>
          <p:cNvPr id="14" name="Freeform: Shape 13"/>
          <p:cNvSpPr/>
          <p:nvPr/>
        </p:nvSpPr>
        <p:spPr>
          <a:xfrm>
            <a:off x="950970" y="4970214"/>
            <a:ext cx="3749040" cy="917386"/>
          </a:xfrm>
          <a:custGeom>
            <a:avLst/>
            <a:gdLst>
              <a:gd name="connsiteX0" fmla="*/ 0 w 3785616"/>
              <a:gd name="connsiteY0" fmla="*/ 199209 h 1195233"/>
              <a:gd name="connsiteX1" fmla="*/ 199209 w 3785616"/>
              <a:gd name="connsiteY1" fmla="*/ 0 h 1195233"/>
              <a:gd name="connsiteX2" fmla="*/ 3586407 w 3785616"/>
              <a:gd name="connsiteY2" fmla="*/ 0 h 1195233"/>
              <a:gd name="connsiteX3" fmla="*/ 3785616 w 3785616"/>
              <a:gd name="connsiteY3" fmla="*/ 199209 h 1195233"/>
              <a:gd name="connsiteX4" fmla="*/ 3785616 w 3785616"/>
              <a:gd name="connsiteY4" fmla="*/ 996024 h 1195233"/>
              <a:gd name="connsiteX5" fmla="*/ 3586407 w 3785616"/>
              <a:gd name="connsiteY5" fmla="*/ 1195233 h 1195233"/>
              <a:gd name="connsiteX6" fmla="*/ 199209 w 3785616"/>
              <a:gd name="connsiteY6" fmla="*/ 1195233 h 1195233"/>
              <a:gd name="connsiteX7" fmla="*/ 0 w 3785616"/>
              <a:gd name="connsiteY7" fmla="*/ 996024 h 1195233"/>
              <a:gd name="connsiteX8" fmla="*/ 0 w 3785616"/>
              <a:gd name="connsiteY8" fmla="*/ 199209 h 119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1195233">
                <a:moveTo>
                  <a:pt x="0" y="199209"/>
                </a:moveTo>
                <a:cubicBezTo>
                  <a:pt x="0" y="89189"/>
                  <a:pt x="89189" y="0"/>
                  <a:pt x="199209" y="0"/>
                </a:cubicBezTo>
                <a:lnTo>
                  <a:pt x="3586407" y="0"/>
                </a:lnTo>
                <a:cubicBezTo>
                  <a:pt x="3696427" y="0"/>
                  <a:pt x="3785616" y="89189"/>
                  <a:pt x="3785616" y="199209"/>
                </a:cubicBezTo>
                <a:lnTo>
                  <a:pt x="3785616" y="996024"/>
                </a:lnTo>
                <a:cubicBezTo>
                  <a:pt x="3785616" y="1106044"/>
                  <a:pt x="3696427" y="1195233"/>
                  <a:pt x="3586407" y="1195233"/>
                </a:cubicBezTo>
                <a:lnTo>
                  <a:pt x="199209" y="1195233"/>
                </a:lnTo>
                <a:cubicBezTo>
                  <a:pt x="89189" y="1195233"/>
                  <a:pt x="0" y="1106044"/>
                  <a:pt x="0" y="996024"/>
                </a:cubicBezTo>
                <a:lnTo>
                  <a:pt x="0" y="199209"/>
                </a:lnTo>
                <a:close/>
              </a:path>
            </a:pathLst>
          </a:custGeom>
          <a:solidFill>
            <a:srgbClr val="6E645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406" tIns="107876" rIns="157406" bIns="107876" numCol="1" spcCol="1270" anchor="ctr" anchorCtr="0">
            <a:noAutofit/>
          </a:bodyPr>
          <a:lstStyle/>
          <a:p>
            <a:pPr marL="0" lvl="0" indent="0" algn="ctr" defTabSz="1155700">
              <a:lnSpc>
                <a:spcPct val="90000"/>
              </a:lnSpc>
              <a:spcBef>
                <a:spcPct val="0"/>
              </a:spcBef>
              <a:spcAft>
                <a:spcPts val="800"/>
              </a:spcAft>
              <a:buNone/>
            </a:pPr>
            <a:r>
              <a:rPr lang="en-US" sz="2400" dirty="0"/>
              <a:t>Sandra Nielsen</a:t>
            </a:r>
            <a:endParaRPr lang="en-US" sz="2400" kern="1200" dirty="0"/>
          </a:p>
          <a:p>
            <a:pPr marL="0" lvl="0" indent="0" algn="ctr" defTabSz="1155700">
              <a:lnSpc>
                <a:spcPct val="90000"/>
              </a:lnSpc>
              <a:spcBef>
                <a:spcPct val="0"/>
              </a:spcBef>
              <a:spcAft>
                <a:spcPts val="800"/>
              </a:spcAft>
              <a:buNone/>
            </a:pPr>
            <a:r>
              <a:rPr lang="en-US" sz="2400" dirty="0"/>
              <a:t>SVP Sales, Marketing &amp; HR</a:t>
            </a:r>
            <a:endParaRPr lang="en-US" sz="2600" kern="1200" dirty="0"/>
          </a:p>
        </p:txBody>
      </p:sp>
    </p:spTree>
    <p:extLst>
      <p:ext uri="{BB962C8B-B14F-4D97-AF65-F5344CB8AC3E}">
        <p14:creationId xmlns:p14="http://schemas.microsoft.com/office/powerpoint/2010/main" val="1557036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of Directors</a:t>
            </a:r>
          </a:p>
        </p:txBody>
      </p:sp>
      <p:sp>
        <p:nvSpPr>
          <p:cNvPr id="8" name="Freeform: Shape 7"/>
          <p:cNvSpPr/>
          <p:nvPr/>
        </p:nvSpPr>
        <p:spPr>
          <a:xfrm>
            <a:off x="4544180" y="1874966"/>
            <a:ext cx="6729985" cy="813178"/>
          </a:xfrm>
          <a:custGeom>
            <a:avLst/>
            <a:gdLst>
              <a:gd name="connsiteX0" fmla="*/ 227308 w 1363823"/>
              <a:gd name="connsiteY0" fmla="*/ 0 h 6729984"/>
              <a:gd name="connsiteX1" fmla="*/ 1136515 w 1363823"/>
              <a:gd name="connsiteY1" fmla="*/ 0 h 6729984"/>
              <a:gd name="connsiteX2" fmla="*/ 1363823 w 1363823"/>
              <a:gd name="connsiteY2" fmla="*/ 227308 h 6729984"/>
              <a:gd name="connsiteX3" fmla="*/ 1363823 w 1363823"/>
              <a:gd name="connsiteY3" fmla="*/ 6729984 h 6729984"/>
              <a:gd name="connsiteX4" fmla="*/ 1363823 w 1363823"/>
              <a:gd name="connsiteY4" fmla="*/ 6729984 h 6729984"/>
              <a:gd name="connsiteX5" fmla="*/ 0 w 1363823"/>
              <a:gd name="connsiteY5" fmla="*/ 6729984 h 6729984"/>
              <a:gd name="connsiteX6" fmla="*/ 0 w 1363823"/>
              <a:gd name="connsiteY6" fmla="*/ 6729984 h 6729984"/>
              <a:gd name="connsiteX7" fmla="*/ 0 w 1363823"/>
              <a:gd name="connsiteY7" fmla="*/ 227308 h 6729984"/>
              <a:gd name="connsiteX8" fmla="*/ 227308 w 1363823"/>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823" h="6729984">
                <a:moveTo>
                  <a:pt x="1363823" y="1121686"/>
                </a:moveTo>
                <a:lnTo>
                  <a:pt x="1363823" y="5608298"/>
                </a:lnTo>
                <a:cubicBezTo>
                  <a:pt x="1363823" y="6227788"/>
                  <a:pt x="1343200" y="6729982"/>
                  <a:pt x="1317759" y="6729982"/>
                </a:cubicBezTo>
                <a:lnTo>
                  <a:pt x="0" y="6729982"/>
                </a:lnTo>
                <a:lnTo>
                  <a:pt x="0" y="6729982"/>
                </a:lnTo>
                <a:lnTo>
                  <a:pt x="0" y="2"/>
                </a:lnTo>
                <a:lnTo>
                  <a:pt x="0" y="2"/>
                </a:lnTo>
                <a:lnTo>
                  <a:pt x="1317759" y="2"/>
                </a:lnTo>
                <a:cubicBezTo>
                  <a:pt x="1343200" y="2"/>
                  <a:pt x="1363823" y="502196"/>
                  <a:pt x="1363823" y="1121686"/>
                </a:cubicBezTo>
                <a:close/>
              </a:path>
            </a:pathLst>
          </a:custGeom>
          <a:solidFill>
            <a:schemeClr val="accent5">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91341" rIns="116106" bIns="91342" numCol="1" spcCol="1270" anchor="ctr" anchorCtr="0">
            <a:noAutofit/>
          </a:bodyPr>
          <a:lstStyle/>
          <a:p>
            <a:pPr marL="274320" lvl="1" indent="-114300" algn="l" defTabSz="577850">
              <a:lnSpc>
                <a:spcPct val="90000"/>
              </a:lnSpc>
              <a:spcBef>
                <a:spcPct val="0"/>
              </a:spcBef>
              <a:spcAft>
                <a:spcPct val="15000"/>
              </a:spcAft>
              <a:buChar char="•"/>
            </a:pPr>
            <a:r>
              <a:rPr lang="en-US" sz="1300" dirty="0"/>
              <a:t>Founding investor of GBSN; Chairman since inception</a:t>
            </a:r>
            <a:endParaRPr lang="en-US" sz="1300" kern="1200" dirty="0"/>
          </a:p>
          <a:p>
            <a:pPr marL="274320" lvl="1" indent="-114300" algn="l" defTabSz="577850">
              <a:lnSpc>
                <a:spcPct val="90000"/>
              </a:lnSpc>
              <a:spcBef>
                <a:spcPct val="0"/>
              </a:spcBef>
              <a:spcAft>
                <a:spcPct val="15000"/>
              </a:spcAft>
              <a:buChar char="•"/>
            </a:pPr>
            <a:r>
              <a:rPr lang="en-US" sz="1300" dirty="0"/>
              <a:t>Founder track record, operations and transaction </a:t>
            </a:r>
            <a:r>
              <a:rPr lang="en-US" sz="1300" kern="1200" dirty="0"/>
              <a:t>expertise</a:t>
            </a:r>
          </a:p>
          <a:p>
            <a:pPr marL="274320" lvl="1" indent="-114300" algn="l" defTabSz="577850">
              <a:lnSpc>
                <a:spcPct val="90000"/>
              </a:lnSpc>
              <a:spcBef>
                <a:spcPct val="0"/>
              </a:spcBef>
              <a:spcAft>
                <a:spcPct val="15000"/>
              </a:spcAft>
              <a:buChar char="•"/>
            </a:pPr>
            <a:r>
              <a:rPr lang="en-US" sz="1300" dirty="0"/>
              <a:t>Co-founder of Megahertz, sold to US Robotics for $450M; angel investor &amp; philanthropist.</a:t>
            </a:r>
            <a:endParaRPr lang="en-US" sz="1300" kern="1200" dirty="0"/>
          </a:p>
        </p:txBody>
      </p:sp>
      <p:sp>
        <p:nvSpPr>
          <p:cNvPr id="9" name="Freeform: Shape 8"/>
          <p:cNvSpPr/>
          <p:nvPr/>
        </p:nvSpPr>
        <p:spPr>
          <a:xfrm>
            <a:off x="914402" y="1828800"/>
            <a:ext cx="3749046" cy="917386"/>
          </a:xfrm>
          <a:custGeom>
            <a:avLst/>
            <a:gdLst>
              <a:gd name="connsiteX0" fmla="*/ 0 w 3749046"/>
              <a:gd name="connsiteY0" fmla="*/ 207827 h 1246935"/>
              <a:gd name="connsiteX1" fmla="*/ 207827 w 3749046"/>
              <a:gd name="connsiteY1" fmla="*/ 0 h 1246935"/>
              <a:gd name="connsiteX2" fmla="*/ 3541219 w 3749046"/>
              <a:gd name="connsiteY2" fmla="*/ 0 h 1246935"/>
              <a:gd name="connsiteX3" fmla="*/ 3749046 w 3749046"/>
              <a:gd name="connsiteY3" fmla="*/ 207827 h 1246935"/>
              <a:gd name="connsiteX4" fmla="*/ 3749046 w 3749046"/>
              <a:gd name="connsiteY4" fmla="*/ 1039108 h 1246935"/>
              <a:gd name="connsiteX5" fmla="*/ 3541219 w 3749046"/>
              <a:gd name="connsiteY5" fmla="*/ 1246935 h 1246935"/>
              <a:gd name="connsiteX6" fmla="*/ 207827 w 3749046"/>
              <a:gd name="connsiteY6" fmla="*/ 1246935 h 1246935"/>
              <a:gd name="connsiteX7" fmla="*/ 0 w 3749046"/>
              <a:gd name="connsiteY7" fmla="*/ 1039108 h 1246935"/>
              <a:gd name="connsiteX8" fmla="*/ 0 w 3749046"/>
              <a:gd name="connsiteY8" fmla="*/ 207827 h 124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6" h="1246935">
                <a:moveTo>
                  <a:pt x="0" y="207827"/>
                </a:moveTo>
                <a:cubicBezTo>
                  <a:pt x="0" y="93047"/>
                  <a:pt x="93047" y="0"/>
                  <a:pt x="207827" y="0"/>
                </a:cubicBezTo>
                <a:lnTo>
                  <a:pt x="3541219" y="0"/>
                </a:lnTo>
                <a:cubicBezTo>
                  <a:pt x="3655999" y="0"/>
                  <a:pt x="3749046" y="93047"/>
                  <a:pt x="3749046" y="207827"/>
                </a:cubicBezTo>
                <a:lnTo>
                  <a:pt x="3749046" y="1039108"/>
                </a:lnTo>
                <a:cubicBezTo>
                  <a:pt x="3749046" y="1153888"/>
                  <a:pt x="3655999" y="1246935"/>
                  <a:pt x="3541219" y="1246935"/>
                </a:cubicBezTo>
                <a:lnTo>
                  <a:pt x="207827" y="1246935"/>
                </a:lnTo>
                <a:cubicBezTo>
                  <a:pt x="93047" y="1246935"/>
                  <a:pt x="0" y="1153888"/>
                  <a:pt x="0" y="1039108"/>
                </a:cubicBezTo>
                <a:lnTo>
                  <a:pt x="0" y="207827"/>
                </a:lnTo>
                <a:close/>
              </a:path>
            </a:pathLst>
          </a:custGeom>
          <a:solidFill>
            <a:srgbClr val="868F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930" tIns="110400" rIns="159930" bIns="110400" numCol="1" spcCol="1270" anchor="ctr" anchorCtr="0">
            <a:noAutofit/>
          </a:bodyPr>
          <a:lstStyle/>
          <a:p>
            <a:pPr marL="274320" lvl="0" indent="0" algn="ctr" defTabSz="1155700">
              <a:spcBef>
                <a:spcPct val="0"/>
              </a:spcBef>
              <a:spcAft>
                <a:spcPts val="600"/>
              </a:spcAft>
              <a:buNone/>
            </a:pPr>
            <a:r>
              <a:rPr lang="en-US" sz="2400" kern="1200" dirty="0"/>
              <a:t>David Spafford</a:t>
            </a:r>
          </a:p>
          <a:p>
            <a:pPr marL="274320" lvl="0" indent="0" algn="ctr" defTabSz="1155700">
              <a:spcBef>
                <a:spcPct val="0"/>
              </a:spcBef>
              <a:spcAft>
                <a:spcPts val="600"/>
              </a:spcAft>
              <a:buNone/>
            </a:pPr>
            <a:r>
              <a:rPr lang="en-US" sz="2400" dirty="0"/>
              <a:t>Executive Chairman</a:t>
            </a:r>
            <a:endParaRPr lang="en-US" sz="2400" kern="1200" dirty="0"/>
          </a:p>
        </p:txBody>
      </p:sp>
      <p:sp>
        <p:nvSpPr>
          <p:cNvPr id="10" name="Freeform: Shape 9"/>
          <p:cNvSpPr/>
          <p:nvPr/>
        </p:nvSpPr>
        <p:spPr>
          <a:xfrm>
            <a:off x="4580750" y="2899127"/>
            <a:ext cx="6729984" cy="810442"/>
          </a:xfrm>
          <a:custGeom>
            <a:avLst/>
            <a:gdLst>
              <a:gd name="connsiteX0" fmla="*/ 232810 w 1396832"/>
              <a:gd name="connsiteY0" fmla="*/ 0 h 6729984"/>
              <a:gd name="connsiteX1" fmla="*/ 1164022 w 1396832"/>
              <a:gd name="connsiteY1" fmla="*/ 0 h 6729984"/>
              <a:gd name="connsiteX2" fmla="*/ 1396832 w 1396832"/>
              <a:gd name="connsiteY2" fmla="*/ 232810 h 6729984"/>
              <a:gd name="connsiteX3" fmla="*/ 1396832 w 1396832"/>
              <a:gd name="connsiteY3" fmla="*/ 6729984 h 6729984"/>
              <a:gd name="connsiteX4" fmla="*/ 1396832 w 1396832"/>
              <a:gd name="connsiteY4" fmla="*/ 6729984 h 6729984"/>
              <a:gd name="connsiteX5" fmla="*/ 0 w 1396832"/>
              <a:gd name="connsiteY5" fmla="*/ 6729984 h 6729984"/>
              <a:gd name="connsiteX6" fmla="*/ 0 w 1396832"/>
              <a:gd name="connsiteY6" fmla="*/ 6729984 h 6729984"/>
              <a:gd name="connsiteX7" fmla="*/ 0 w 1396832"/>
              <a:gd name="connsiteY7" fmla="*/ 232810 h 6729984"/>
              <a:gd name="connsiteX8" fmla="*/ 232810 w 1396832"/>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832" h="6729984">
                <a:moveTo>
                  <a:pt x="1396832" y="1121688"/>
                </a:moveTo>
                <a:lnTo>
                  <a:pt x="1396832" y="5608296"/>
                </a:lnTo>
                <a:cubicBezTo>
                  <a:pt x="1396832" y="6227784"/>
                  <a:pt x="1375198" y="6729982"/>
                  <a:pt x="1348511" y="6729982"/>
                </a:cubicBezTo>
                <a:lnTo>
                  <a:pt x="0" y="6729982"/>
                </a:lnTo>
                <a:lnTo>
                  <a:pt x="0" y="6729982"/>
                </a:lnTo>
                <a:lnTo>
                  <a:pt x="0" y="2"/>
                </a:lnTo>
                <a:lnTo>
                  <a:pt x="0" y="2"/>
                </a:lnTo>
                <a:lnTo>
                  <a:pt x="1348511" y="2"/>
                </a:lnTo>
                <a:cubicBezTo>
                  <a:pt x="1375198" y="2"/>
                  <a:pt x="1396832" y="502200"/>
                  <a:pt x="1396832" y="1121688"/>
                </a:cubicBezTo>
                <a:close/>
              </a:path>
            </a:pathLst>
          </a:custGeom>
          <a:solidFill>
            <a:schemeClr val="accent5">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0" tIns="92953" rIns="117718" bIns="92953" numCol="1" spcCol="1270" anchor="ctr" anchorCtr="0">
            <a:noAutofit/>
          </a:bodyPr>
          <a:lstStyle/>
          <a:p>
            <a:pPr marL="274320" lvl="1" indent="-114300" algn="l" defTabSz="577850">
              <a:lnSpc>
                <a:spcPct val="90000"/>
              </a:lnSpc>
              <a:spcBef>
                <a:spcPct val="0"/>
              </a:spcBef>
              <a:spcAft>
                <a:spcPct val="15000"/>
              </a:spcAft>
              <a:buChar char="•"/>
            </a:pPr>
            <a:endParaRPr lang="en-US" sz="1300" kern="1200" dirty="0"/>
          </a:p>
          <a:p>
            <a:pPr marL="274320" lvl="1" indent="-114300" algn="l" defTabSz="577850">
              <a:lnSpc>
                <a:spcPct val="90000"/>
              </a:lnSpc>
              <a:spcBef>
                <a:spcPct val="0"/>
              </a:spcBef>
              <a:spcAft>
                <a:spcPct val="15000"/>
              </a:spcAft>
              <a:buChar char="•"/>
            </a:pPr>
            <a:r>
              <a:rPr lang="en-US" sz="1300" kern="1200" dirty="0"/>
              <a:t>GBSN director since 2014</a:t>
            </a:r>
          </a:p>
          <a:p>
            <a:pPr marL="274320" lvl="1" indent="-114300" algn="l" defTabSz="577850">
              <a:lnSpc>
                <a:spcPct val="90000"/>
              </a:lnSpc>
              <a:spcBef>
                <a:spcPct val="0"/>
              </a:spcBef>
              <a:spcAft>
                <a:spcPct val="15000"/>
              </a:spcAft>
              <a:buChar char="•"/>
            </a:pPr>
            <a:r>
              <a:rPr lang="en-US" sz="1300" dirty="0"/>
              <a:t>Private equity partner at Linden Capital Partners – investing in healthcare &amp; life sciences</a:t>
            </a:r>
            <a:endParaRPr lang="en-US" sz="1300" kern="1200" dirty="0"/>
          </a:p>
          <a:p>
            <a:pPr marL="274320" lvl="1" indent="-114300" algn="l" defTabSz="577850">
              <a:lnSpc>
                <a:spcPct val="90000"/>
              </a:lnSpc>
              <a:spcBef>
                <a:spcPct val="0"/>
              </a:spcBef>
              <a:spcAft>
                <a:spcPct val="15000"/>
              </a:spcAft>
              <a:buChar char="•"/>
            </a:pPr>
            <a:r>
              <a:rPr lang="en-US" sz="1300" kern="1200" dirty="0"/>
              <a:t>Past CEO of several HC companies; current director of Wright Medical Group (Nasdaq: WMGI)</a:t>
            </a:r>
          </a:p>
          <a:p>
            <a:pPr marL="274320" lvl="1" indent="-114300" algn="l" defTabSz="577850">
              <a:lnSpc>
                <a:spcPct val="90000"/>
              </a:lnSpc>
              <a:spcBef>
                <a:spcPct val="0"/>
              </a:spcBef>
              <a:spcAft>
                <a:spcPct val="15000"/>
              </a:spcAft>
              <a:buChar char="•"/>
            </a:pPr>
            <a:endParaRPr lang="en-US" sz="1300" kern="1200" dirty="0"/>
          </a:p>
        </p:txBody>
      </p:sp>
      <p:sp>
        <p:nvSpPr>
          <p:cNvPr id="11" name="Freeform: Shape 10"/>
          <p:cNvSpPr/>
          <p:nvPr/>
        </p:nvSpPr>
        <p:spPr>
          <a:xfrm>
            <a:off x="914400" y="2845655"/>
            <a:ext cx="3749040" cy="917386"/>
          </a:xfrm>
          <a:custGeom>
            <a:avLst/>
            <a:gdLst>
              <a:gd name="connsiteX0" fmla="*/ 0 w 3785616"/>
              <a:gd name="connsiteY0" fmla="*/ 209599 h 1257568"/>
              <a:gd name="connsiteX1" fmla="*/ 209599 w 3785616"/>
              <a:gd name="connsiteY1" fmla="*/ 0 h 1257568"/>
              <a:gd name="connsiteX2" fmla="*/ 3576017 w 3785616"/>
              <a:gd name="connsiteY2" fmla="*/ 0 h 1257568"/>
              <a:gd name="connsiteX3" fmla="*/ 3785616 w 3785616"/>
              <a:gd name="connsiteY3" fmla="*/ 209599 h 1257568"/>
              <a:gd name="connsiteX4" fmla="*/ 3785616 w 3785616"/>
              <a:gd name="connsiteY4" fmla="*/ 1047969 h 1257568"/>
              <a:gd name="connsiteX5" fmla="*/ 3576017 w 3785616"/>
              <a:gd name="connsiteY5" fmla="*/ 1257568 h 1257568"/>
              <a:gd name="connsiteX6" fmla="*/ 209599 w 3785616"/>
              <a:gd name="connsiteY6" fmla="*/ 1257568 h 1257568"/>
              <a:gd name="connsiteX7" fmla="*/ 0 w 3785616"/>
              <a:gd name="connsiteY7" fmla="*/ 1047969 h 1257568"/>
              <a:gd name="connsiteX8" fmla="*/ 0 w 3785616"/>
              <a:gd name="connsiteY8" fmla="*/ 209599 h 125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1257568">
                <a:moveTo>
                  <a:pt x="0" y="209599"/>
                </a:moveTo>
                <a:cubicBezTo>
                  <a:pt x="0" y="93841"/>
                  <a:pt x="93841" y="0"/>
                  <a:pt x="209599" y="0"/>
                </a:cubicBezTo>
                <a:lnTo>
                  <a:pt x="3576017" y="0"/>
                </a:lnTo>
                <a:cubicBezTo>
                  <a:pt x="3691775" y="0"/>
                  <a:pt x="3785616" y="93841"/>
                  <a:pt x="3785616" y="209599"/>
                </a:cubicBezTo>
                <a:lnTo>
                  <a:pt x="3785616" y="1047969"/>
                </a:lnTo>
                <a:cubicBezTo>
                  <a:pt x="3785616" y="1163727"/>
                  <a:pt x="3691775" y="1257568"/>
                  <a:pt x="3576017" y="1257568"/>
                </a:cubicBezTo>
                <a:lnTo>
                  <a:pt x="209599" y="1257568"/>
                </a:lnTo>
                <a:cubicBezTo>
                  <a:pt x="93841" y="1257568"/>
                  <a:pt x="0" y="1163727"/>
                  <a:pt x="0" y="1047969"/>
                </a:cubicBezTo>
                <a:lnTo>
                  <a:pt x="0" y="209599"/>
                </a:lnTo>
                <a:close/>
              </a:path>
            </a:pathLst>
          </a:custGeom>
          <a:solidFill>
            <a:srgbClr val="868F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449" tIns="110919" rIns="160449" bIns="110919" numCol="1" spcCol="1270" anchor="ctr" anchorCtr="0">
            <a:noAutofit/>
          </a:bodyPr>
          <a:lstStyle/>
          <a:p>
            <a:pPr marL="274320" lvl="0" indent="0" algn="ctr" defTabSz="1155700">
              <a:spcBef>
                <a:spcPct val="0"/>
              </a:spcBef>
              <a:spcAft>
                <a:spcPts val="600"/>
              </a:spcAft>
              <a:buNone/>
            </a:pPr>
            <a:r>
              <a:rPr lang="en-US" sz="2400" dirty="0"/>
              <a:t>Ron Labrum</a:t>
            </a:r>
            <a:endParaRPr lang="en-US" sz="2400" kern="1200" dirty="0"/>
          </a:p>
          <a:p>
            <a:pPr marL="274320" lvl="0" indent="0" algn="ctr" defTabSz="1155700">
              <a:spcBef>
                <a:spcPct val="0"/>
              </a:spcBef>
              <a:spcAft>
                <a:spcPts val="600"/>
              </a:spcAft>
              <a:buNone/>
            </a:pPr>
            <a:r>
              <a:rPr lang="en-US" sz="2400" dirty="0"/>
              <a:t>Director</a:t>
            </a:r>
            <a:endParaRPr lang="en-US" sz="2400" kern="1200" dirty="0"/>
          </a:p>
        </p:txBody>
      </p:sp>
      <p:sp>
        <p:nvSpPr>
          <p:cNvPr id="12" name="Freeform: Shape 11"/>
          <p:cNvSpPr/>
          <p:nvPr/>
        </p:nvSpPr>
        <p:spPr>
          <a:xfrm>
            <a:off x="4580750" y="3966020"/>
            <a:ext cx="6729985" cy="810442"/>
          </a:xfrm>
          <a:custGeom>
            <a:avLst/>
            <a:gdLst>
              <a:gd name="connsiteX0" fmla="*/ 232337 w 1393997"/>
              <a:gd name="connsiteY0" fmla="*/ 0 h 6729984"/>
              <a:gd name="connsiteX1" fmla="*/ 1161660 w 1393997"/>
              <a:gd name="connsiteY1" fmla="*/ 0 h 6729984"/>
              <a:gd name="connsiteX2" fmla="*/ 1393997 w 1393997"/>
              <a:gd name="connsiteY2" fmla="*/ 232337 h 6729984"/>
              <a:gd name="connsiteX3" fmla="*/ 1393997 w 1393997"/>
              <a:gd name="connsiteY3" fmla="*/ 6729984 h 6729984"/>
              <a:gd name="connsiteX4" fmla="*/ 1393997 w 1393997"/>
              <a:gd name="connsiteY4" fmla="*/ 6729984 h 6729984"/>
              <a:gd name="connsiteX5" fmla="*/ 0 w 1393997"/>
              <a:gd name="connsiteY5" fmla="*/ 6729984 h 6729984"/>
              <a:gd name="connsiteX6" fmla="*/ 0 w 1393997"/>
              <a:gd name="connsiteY6" fmla="*/ 6729984 h 6729984"/>
              <a:gd name="connsiteX7" fmla="*/ 0 w 1393997"/>
              <a:gd name="connsiteY7" fmla="*/ 232337 h 6729984"/>
              <a:gd name="connsiteX8" fmla="*/ 232337 w 1393997"/>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3997" h="6729984">
                <a:moveTo>
                  <a:pt x="1393997" y="1121686"/>
                </a:moveTo>
                <a:lnTo>
                  <a:pt x="1393997" y="5608298"/>
                </a:lnTo>
                <a:cubicBezTo>
                  <a:pt x="1393997" y="6227786"/>
                  <a:pt x="1372451" y="6729982"/>
                  <a:pt x="1345872" y="6729982"/>
                </a:cubicBezTo>
                <a:lnTo>
                  <a:pt x="0" y="6729982"/>
                </a:lnTo>
                <a:lnTo>
                  <a:pt x="0" y="6729982"/>
                </a:lnTo>
                <a:lnTo>
                  <a:pt x="0" y="2"/>
                </a:lnTo>
                <a:lnTo>
                  <a:pt x="0" y="2"/>
                </a:lnTo>
                <a:lnTo>
                  <a:pt x="1345872" y="2"/>
                </a:lnTo>
                <a:cubicBezTo>
                  <a:pt x="1372451" y="2"/>
                  <a:pt x="1393997" y="502198"/>
                  <a:pt x="1393997" y="1121686"/>
                </a:cubicBezTo>
                <a:close/>
              </a:path>
            </a:pathLst>
          </a:custGeom>
          <a:solidFill>
            <a:schemeClr val="accent5">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92815" rIns="117579" bIns="92814" numCol="1" spcCol="1270" anchor="ctr" anchorCtr="0">
            <a:noAutofit/>
          </a:bodyPr>
          <a:lstStyle/>
          <a:p>
            <a:pPr marL="274320" lvl="1" indent="-114300" algn="l" defTabSz="577850">
              <a:lnSpc>
                <a:spcPct val="90000"/>
              </a:lnSpc>
              <a:spcBef>
                <a:spcPct val="0"/>
              </a:spcBef>
              <a:spcAft>
                <a:spcPct val="15000"/>
              </a:spcAft>
              <a:buChar char="•"/>
            </a:pPr>
            <a:r>
              <a:rPr lang="en-US" sz="1300" kern="1200" dirty="0"/>
              <a:t>GBSN director since 2014</a:t>
            </a:r>
          </a:p>
          <a:p>
            <a:pPr marL="274320" lvl="1" indent="-114300" algn="l" defTabSz="577850">
              <a:lnSpc>
                <a:spcPct val="90000"/>
              </a:lnSpc>
              <a:spcBef>
                <a:spcPct val="0"/>
              </a:spcBef>
              <a:spcAft>
                <a:spcPct val="15000"/>
              </a:spcAft>
              <a:buChar char="•"/>
            </a:pPr>
            <a:r>
              <a:rPr lang="en-US" sz="1300" kern="1200" dirty="0"/>
              <a:t>Portfolio manager Perceptive Advisors – healthcare-focused investment fund</a:t>
            </a:r>
          </a:p>
          <a:p>
            <a:pPr marL="274320" lvl="1" indent="-114300" algn="l" defTabSz="577850">
              <a:lnSpc>
                <a:spcPct val="90000"/>
              </a:lnSpc>
              <a:spcBef>
                <a:spcPct val="0"/>
              </a:spcBef>
              <a:spcAft>
                <a:spcPct val="15000"/>
              </a:spcAft>
              <a:buChar char="•"/>
            </a:pPr>
            <a:r>
              <a:rPr lang="en-US" sz="1300" kern="1200" dirty="0"/>
              <a:t>UBS Securities &amp; Credit Suisse IB experience; current director of VBI Vaccines (Nasdaq: VBVI)</a:t>
            </a:r>
          </a:p>
        </p:txBody>
      </p:sp>
      <p:sp>
        <p:nvSpPr>
          <p:cNvPr id="13" name="Freeform: Shape 12"/>
          <p:cNvSpPr/>
          <p:nvPr/>
        </p:nvSpPr>
        <p:spPr>
          <a:xfrm>
            <a:off x="950978" y="3912548"/>
            <a:ext cx="3749040" cy="917386"/>
          </a:xfrm>
          <a:custGeom>
            <a:avLst/>
            <a:gdLst>
              <a:gd name="connsiteX0" fmla="*/ 0 w 3785616"/>
              <a:gd name="connsiteY0" fmla="*/ 199209 h 1195233"/>
              <a:gd name="connsiteX1" fmla="*/ 199209 w 3785616"/>
              <a:gd name="connsiteY1" fmla="*/ 0 h 1195233"/>
              <a:gd name="connsiteX2" fmla="*/ 3586407 w 3785616"/>
              <a:gd name="connsiteY2" fmla="*/ 0 h 1195233"/>
              <a:gd name="connsiteX3" fmla="*/ 3785616 w 3785616"/>
              <a:gd name="connsiteY3" fmla="*/ 199209 h 1195233"/>
              <a:gd name="connsiteX4" fmla="*/ 3785616 w 3785616"/>
              <a:gd name="connsiteY4" fmla="*/ 996024 h 1195233"/>
              <a:gd name="connsiteX5" fmla="*/ 3586407 w 3785616"/>
              <a:gd name="connsiteY5" fmla="*/ 1195233 h 1195233"/>
              <a:gd name="connsiteX6" fmla="*/ 199209 w 3785616"/>
              <a:gd name="connsiteY6" fmla="*/ 1195233 h 1195233"/>
              <a:gd name="connsiteX7" fmla="*/ 0 w 3785616"/>
              <a:gd name="connsiteY7" fmla="*/ 996024 h 1195233"/>
              <a:gd name="connsiteX8" fmla="*/ 0 w 3785616"/>
              <a:gd name="connsiteY8" fmla="*/ 199209 h 119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1195233">
                <a:moveTo>
                  <a:pt x="0" y="199209"/>
                </a:moveTo>
                <a:cubicBezTo>
                  <a:pt x="0" y="89189"/>
                  <a:pt x="89189" y="0"/>
                  <a:pt x="199209" y="0"/>
                </a:cubicBezTo>
                <a:lnTo>
                  <a:pt x="3586407" y="0"/>
                </a:lnTo>
                <a:cubicBezTo>
                  <a:pt x="3696427" y="0"/>
                  <a:pt x="3785616" y="89189"/>
                  <a:pt x="3785616" y="199209"/>
                </a:cubicBezTo>
                <a:lnTo>
                  <a:pt x="3785616" y="996024"/>
                </a:lnTo>
                <a:cubicBezTo>
                  <a:pt x="3785616" y="1106044"/>
                  <a:pt x="3696427" y="1195233"/>
                  <a:pt x="3586407" y="1195233"/>
                </a:cubicBezTo>
                <a:lnTo>
                  <a:pt x="199209" y="1195233"/>
                </a:lnTo>
                <a:cubicBezTo>
                  <a:pt x="89189" y="1195233"/>
                  <a:pt x="0" y="1106044"/>
                  <a:pt x="0" y="996024"/>
                </a:cubicBezTo>
                <a:lnTo>
                  <a:pt x="0" y="199209"/>
                </a:lnTo>
                <a:close/>
              </a:path>
            </a:pathLst>
          </a:custGeom>
          <a:solidFill>
            <a:srgbClr val="868F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406" tIns="107876" rIns="157406" bIns="107876" numCol="1" spcCol="1270" anchor="ctr" anchorCtr="0">
            <a:noAutofit/>
          </a:bodyPr>
          <a:lstStyle/>
          <a:p>
            <a:pPr marL="274320" lvl="0" indent="0" algn="ctr" defTabSz="1155700">
              <a:spcBef>
                <a:spcPct val="0"/>
              </a:spcBef>
              <a:spcAft>
                <a:spcPts val="600"/>
              </a:spcAft>
              <a:buNone/>
            </a:pPr>
            <a:r>
              <a:rPr lang="en-US" sz="2400" dirty="0"/>
              <a:t>Sam Chawla</a:t>
            </a:r>
            <a:endParaRPr lang="en-US" sz="2600" dirty="0"/>
          </a:p>
          <a:p>
            <a:pPr marL="274320" lvl="0" indent="0" algn="ctr" defTabSz="1155700">
              <a:spcBef>
                <a:spcPct val="0"/>
              </a:spcBef>
              <a:spcAft>
                <a:spcPts val="600"/>
              </a:spcAft>
              <a:buNone/>
            </a:pPr>
            <a:r>
              <a:rPr lang="en-US" sz="2600" kern="1200" dirty="0"/>
              <a:t>Director</a:t>
            </a:r>
            <a:endParaRPr lang="en-US" sz="2400" kern="1200" dirty="0"/>
          </a:p>
        </p:txBody>
      </p:sp>
      <p:sp>
        <p:nvSpPr>
          <p:cNvPr id="4" name="Slide Number Placeholder 3"/>
          <p:cNvSpPr>
            <a:spLocks noGrp="1"/>
          </p:cNvSpPr>
          <p:nvPr>
            <p:ph type="sldNum" sz="quarter" idx="15"/>
          </p:nvPr>
        </p:nvSpPr>
        <p:spPr/>
        <p:txBody>
          <a:bodyPr/>
          <a:lstStyle/>
          <a:p>
            <a:fld id="{1111E7FE-0B08-1A4E-BCB7-CAD03B58E051}" type="slidenum">
              <a:rPr lang="en-US" smtClean="0"/>
              <a:pPr/>
              <a:t>19</a:t>
            </a:fld>
            <a:endParaRPr lang="en-US"/>
          </a:p>
        </p:txBody>
      </p:sp>
      <p:sp>
        <p:nvSpPr>
          <p:cNvPr id="5" name="Text Placeholder 4"/>
          <p:cNvSpPr>
            <a:spLocks noGrp="1"/>
          </p:cNvSpPr>
          <p:nvPr>
            <p:ph type="body" sz="quarter" idx="16"/>
          </p:nvPr>
        </p:nvSpPr>
        <p:spPr/>
        <p:txBody>
          <a:bodyPr/>
          <a:lstStyle/>
          <a:p>
            <a:r>
              <a:rPr lang="en-US" dirty="0"/>
              <a:t>Diversified and Experienced</a:t>
            </a:r>
          </a:p>
        </p:txBody>
      </p:sp>
      <p:sp>
        <p:nvSpPr>
          <p:cNvPr id="15" name="Freeform: Shape 14"/>
          <p:cNvSpPr/>
          <p:nvPr/>
        </p:nvSpPr>
        <p:spPr>
          <a:xfrm>
            <a:off x="4580750" y="5032913"/>
            <a:ext cx="6729985" cy="810442"/>
          </a:xfrm>
          <a:custGeom>
            <a:avLst/>
            <a:gdLst>
              <a:gd name="connsiteX0" fmla="*/ 232337 w 1393997"/>
              <a:gd name="connsiteY0" fmla="*/ 0 h 6729984"/>
              <a:gd name="connsiteX1" fmla="*/ 1161660 w 1393997"/>
              <a:gd name="connsiteY1" fmla="*/ 0 h 6729984"/>
              <a:gd name="connsiteX2" fmla="*/ 1393997 w 1393997"/>
              <a:gd name="connsiteY2" fmla="*/ 232337 h 6729984"/>
              <a:gd name="connsiteX3" fmla="*/ 1393997 w 1393997"/>
              <a:gd name="connsiteY3" fmla="*/ 6729984 h 6729984"/>
              <a:gd name="connsiteX4" fmla="*/ 1393997 w 1393997"/>
              <a:gd name="connsiteY4" fmla="*/ 6729984 h 6729984"/>
              <a:gd name="connsiteX5" fmla="*/ 0 w 1393997"/>
              <a:gd name="connsiteY5" fmla="*/ 6729984 h 6729984"/>
              <a:gd name="connsiteX6" fmla="*/ 0 w 1393997"/>
              <a:gd name="connsiteY6" fmla="*/ 6729984 h 6729984"/>
              <a:gd name="connsiteX7" fmla="*/ 0 w 1393997"/>
              <a:gd name="connsiteY7" fmla="*/ 232337 h 6729984"/>
              <a:gd name="connsiteX8" fmla="*/ 232337 w 1393997"/>
              <a:gd name="connsiteY8" fmla="*/ 0 h 67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3997" h="6729984">
                <a:moveTo>
                  <a:pt x="1393997" y="1121686"/>
                </a:moveTo>
                <a:lnTo>
                  <a:pt x="1393997" y="5608298"/>
                </a:lnTo>
                <a:cubicBezTo>
                  <a:pt x="1393997" y="6227786"/>
                  <a:pt x="1372451" y="6729982"/>
                  <a:pt x="1345872" y="6729982"/>
                </a:cubicBezTo>
                <a:lnTo>
                  <a:pt x="0" y="6729982"/>
                </a:lnTo>
                <a:lnTo>
                  <a:pt x="0" y="6729982"/>
                </a:lnTo>
                <a:lnTo>
                  <a:pt x="0" y="2"/>
                </a:lnTo>
                <a:lnTo>
                  <a:pt x="0" y="2"/>
                </a:lnTo>
                <a:lnTo>
                  <a:pt x="1345872" y="2"/>
                </a:lnTo>
                <a:cubicBezTo>
                  <a:pt x="1372451" y="2"/>
                  <a:pt x="1393997" y="502198"/>
                  <a:pt x="1393997" y="1121686"/>
                </a:cubicBezTo>
                <a:close/>
              </a:path>
            </a:pathLst>
          </a:custGeom>
          <a:solidFill>
            <a:schemeClr val="accent5">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9531" tIns="92815" rIns="117579" bIns="92814" numCol="1" spcCol="1270" anchor="ctr" anchorCtr="0">
            <a:noAutofit/>
          </a:bodyPr>
          <a:lstStyle/>
          <a:p>
            <a:pPr marL="274320" lvl="1" indent="-114300" algn="l" defTabSz="577850">
              <a:lnSpc>
                <a:spcPct val="90000"/>
              </a:lnSpc>
              <a:spcBef>
                <a:spcPct val="0"/>
              </a:spcBef>
              <a:spcAft>
                <a:spcPct val="15000"/>
              </a:spcAft>
              <a:buChar char="•"/>
            </a:pPr>
            <a:r>
              <a:rPr lang="en-US" sz="1300" kern="1200" dirty="0"/>
              <a:t>GBSN director since 2015</a:t>
            </a:r>
          </a:p>
          <a:p>
            <a:pPr marL="274320" lvl="1" indent="-114300" algn="l" defTabSz="577850">
              <a:lnSpc>
                <a:spcPct val="90000"/>
              </a:lnSpc>
              <a:spcBef>
                <a:spcPct val="0"/>
              </a:spcBef>
              <a:spcAft>
                <a:spcPct val="15000"/>
              </a:spcAft>
              <a:buChar char="•"/>
            </a:pPr>
            <a:r>
              <a:rPr lang="en-US" sz="1300" kern="1200" dirty="0"/>
              <a:t>Audit and accounting expertise; deep knowledge and experience in pharmaceutical industry</a:t>
            </a:r>
          </a:p>
          <a:p>
            <a:pPr marL="274320" lvl="1" indent="-114300" algn="l" defTabSz="577850">
              <a:lnSpc>
                <a:spcPct val="90000"/>
              </a:lnSpc>
              <a:spcBef>
                <a:spcPct val="0"/>
              </a:spcBef>
              <a:spcAft>
                <a:spcPct val="15000"/>
              </a:spcAft>
              <a:buChar char="•"/>
            </a:pPr>
            <a:r>
              <a:rPr lang="en-US" sz="1300" kern="1200" dirty="0"/>
              <a:t>Current </a:t>
            </a:r>
            <a:r>
              <a:rPr lang="en-US" sz="1300" dirty="0"/>
              <a:t>director of </a:t>
            </a:r>
            <a:r>
              <a:rPr lang="en-US" sz="1300" kern="1200" dirty="0"/>
              <a:t>Ryerson Holding Corp (NYSE:RYI) &amp; </a:t>
            </a:r>
            <a:r>
              <a:rPr lang="en-US" sz="1300" kern="1200" dirty="0" err="1"/>
              <a:t>NanHealth</a:t>
            </a:r>
            <a:r>
              <a:rPr lang="en-US" sz="1300" kern="1200" dirty="0"/>
              <a:t> (OTC: NH) + 3 private cos.</a:t>
            </a:r>
          </a:p>
        </p:txBody>
      </p:sp>
      <p:sp>
        <p:nvSpPr>
          <p:cNvPr id="14" name="Freeform: Shape 13"/>
          <p:cNvSpPr/>
          <p:nvPr/>
        </p:nvSpPr>
        <p:spPr>
          <a:xfrm>
            <a:off x="950970" y="4979441"/>
            <a:ext cx="3749040" cy="917386"/>
          </a:xfrm>
          <a:custGeom>
            <a:avLst/>
            <a:gdLst>
              <a:gd name="connsiteX0" fmla="*/ 0 w 3785616"/>
              <a:gd name="connsiteY0" fmla="*/ 199209 h 1195233"/>
              <a:gd name="connsiteX1" fmla="*/ 199209 w 3785616"/>
              <a:gd name="connsiteY1" fmla="*/ 0 h 1195233"/>
              <a:gd name="connsiteX2" fmla="*/ 3586407 w 3785616"/>
              <a:gd name="connsiteY2" fmla="*/ 0 h 1195233"/>
              <a:gd name="connsiteX3" fmla="*/ 3785616 w 3785616"/>
              <a:gd name="connsiteY3" fmla="*/ 199209 h 1195233"/>
              <a:gd name="connsiteX4" fmla="*/ 3785616 w 3785616"/>
              <a:gd name="connsiteY4" fmla="*/ 996024 h 1195233"/>
              <a:gd name="connsiteX5" fmla="*/ 3586407 w 3785616"/>
              <a:gd name="connsiteY5" fmla="*/ 1195233 h 1195233"/>
              <a:gd name="connsiteX6" fmla="*/ 199209 w 3785616"/>
              <a:gd name="connsiteY6" fmla="*/ 1195233 h 1195233"/>
              <a:gd name="connsiteX7" fmla="*/ 0 w 3785616"/>
              <a:gd name="connsiteY7" fmla="*/ 996024 h 1195233"/>
              <a:gd name="connsiteX8" fmla="*/ 0 w 3785616"/>
              <a:gd name="connsiteY8" fmla="*/ 199209 h 119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616" h="1195233">
                <a:moveTo>
                  <a:pt x="0" y="199209"/>
                </a:moveTo>
                <a:cubicBezTo>
                  <a:pt x="0" y="89189"/>
                  <a:pt x="89189" y="0"/>
                  <a:pt x="199209" y="0"/>
                </a:cubicBezTo>
                <a:lnTo>
                  <a:pt x="3586407" y="0"/>
                </a:lnTo>
                <a:cubicBezTo>
                  <a:pt x="3696427" y="0"/>
                  <a:pt x="3785616" y="89189"/>
                  <a:pt x="3785616" y="199209"/>
                </a:cubicBezTo>
                <a:lnTo>
                  <a:pt x="3785616" y="996024"/>
                </a:lnTo>
                <a:cubicBezTo>
                  <a:pt x="3785616" y="1106044"/>
                  <a:pt x="3696427" y="1195233"/>
                  <a:pt x="3586407" y="1195233"/>
                </a:cubicBezTo>
                <a:lnTo>
                  <a:pt x="199209" y="1195233"/>
                </a:lnTo>
                <a:cubicBezTo>
                  <a:pt x="89189" y="1195233"/>
                  <a:pt x="0" y="1106044"/>
                  <a:pt x="0" y="996024"/>
                </a:cubicBezTo>
                <a:lnTo>
                  <a:pt x="0" y="199209"/>
                </a:lnTo>
                <a:close/>
              </a:path>
            </a:pathLst>
          </a:custGeom>
          <a:solidFill>
            <a:srgbClr val="868F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7406" tIns="107876" rIns="157406" bIns="107876" numCol="1" spcCol="1270" anchor="ctr" anchorCtr="0">
            <a:noAutofit/>
          </a:bodyPr>
          <a:lstStyle/>
          <a:p>
            <a:pPr marL="274320" lvl="0" indent="0" algn="ctr" defTabSz="1155700">
              <a:spcBef>
                <a:spcPct val="0"/>
              </a:spcBef>
              <a:spcAft>
                <a:spcPts val="600"/>
              </a:spcAft>
              <a:buNone/>
            </a:pPr>
            <a:r>
              <a:rPr lang="en-US" sz="2400" kern="1200" dirty="0"/>
              <a:t>Kirk Calhoun</a:t>
            </a:r>
          </a:p>
          <a:p>
            <a:pPr marL="274320" lvl="0" indent="0" algn="ctr" defTabSz="1155700">
              <a:spcBef>
                <a:spcPct val="0"/>
              </a:spcBef>
              <a:spcAft>
                <a:spcPts val="600"/>
              </a:spcAft>
              <a:buNone/>
            </a:pPr>
            <a:r>
              <a:rPr lang="en-US" sz="2400" kern="1200" dirty="0"/>
              <a:t>Director</a:t>
            </a:r>
            <a:endParaRPr lang="en-US" sz="2600" kern="1200" dirty="0"/>
          </a:p>
        </p:txBody>
      </p:sp>
    </p:spTree>
    <p:extLst>
      <p:ext uri="{BB962C8B-B14F-4D97-AF65-F5344CB8AC3E}">
        <p14:creationId xmlns:p14="http://schemas.microsoft.com/office/powerpoint/2010/main" val="132529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572576"/>
            <a:ext cx="10846633" cy="4970631"/>
          </a:xfrm>
        </p:spPr>
        <p:txBody>
          <a:bodyPr>
            <a:normAutofit fontScale="32500" lnSpcReduction="20000"/>
          </a:bodyPr>
          <a:lstStyle/>
          <a:p>
            <a:pPr marL="0" indent="0">
              <a:lnSpc>
                <a:spcPts val="2000"/>
              </a:lnSpc>
              <a:spcAft>
                <a:spcPts val="600"/>
              </a:spcAft>
              <a:buNone/>
            </a:pPr>
            <a:r>
              <a:rPr lang="en-US" sz="4000" dirty="0">
                <a:latin typeface="Arial" panose="020B0604020202020204" pitchFamily="34" charset="0"/>
                <a:ea typeface="Helvetica Neue Light" charset="0"/>
                <a:cs typeface="Arial" panose="020B0604020202020204" pitchFamily="34" charset="0"/>
              </a:rPr>
              <a:t>All statements in this presentation that are not statements of historical fact are forward-looking statements, including statements about any of the following: any projections of earnings, revenue, sales, profit margins, cash, working capital, or any other financial terms; the plans, strategies and objectives of management for future operations or prospects for achieving such plans; statements regarding new, existing or improved products, including but not limited to, expectations for sales and marketing, expectations for success of new, existing or improved products or government approval of new or improved products; future economic conditions or size of market opportunities; expected costs; statements of belief, including as to achieving 2017 and 2018 plans; expected regulatory activities and approvals, product launches, and any statements of assumptions underlying any of the foregoing. </a:t>
            </a:r>
          </a:p>
          <a:p>
            <a:pPr marL="0" indent="0">
              <a:lnSpc>
                <a:spcPts val="2000"/>
              </a:lnSpc>
              <a:spcAft>
                <a:spcPts val="600"/>
              </a:spcAft>
              <a:buNone/>
            </a:pPr>
            <a:r>
              <a:rPr lang="en-US" sz="4000" dirty="0">
                <a:latin typeface="Arial" panose="020B0604020202020204" pitchFamily="34" charset="0"/>
                <a:ea typeface="Helvetica Neue Light" charset="0"/>
                <a:cs typeface="Arial" panose="020B0604020202020204" pitchFamily="34" charset="0"/>
              </a:rPr>
              <a:t>Forward-looking statements are based on expectations and assumptions as of the date of this presentation and are subject to numerous risks and uncertainties, which could cause actual results to differ materially from those described in the forward-looking statements.  These risks and uncertainties include the following:  our limited capital resources and limited access to financing; the discretion of regulatory agencies to approve or reject new, existing or improved products or to require additional actions before approval or to take enforcement action; research and developments efforts will not be successful or may be delayed in delivering products for launch; the purchasing patterns of our customers; and the willingness of hospitals and laboratories to adopt a new or improved product.</a:t>
            </a:r>
          </a:p>
          <a:p>
            <a:pPr marL="0" indent="0">
              <a:lnSpc>
                <a:spcPts val="2000"/>
              </a:lnSpc>
              <a:spcAft>
                <a:spcPts val="600"/>
              </a:spcAft>
              <a:buNone/>
            </a:pPr>
            <a:r>
              <a:rPr lang="en-US" sz="4000" dirty="0">
                <a:latin typeface="Arial" panose="020B0604020202020204" pitchFamily="34" charset="0"/>
                <a:ea typeface="Helvetica Neue Light" charset="0"/>
                <a:cs typeface="Arial" panose="020B0604020202020204" pitchFamily="34" charset="0"/>
              </a:rPr>
              <a:t>Important additional factors that could cause actual results to differ materially from those indicated by such forward-looking statements are set forth in the Company’s Annual Report on Form 10-K for the year ended December 31, 2016 and in the Company’s Quarterly Report on Form 10-Q for the quarter ended March 31, 2017, under the caption “Risk Factors,” both of which are on file with the Securities and Exchange Commission and available on the Company’s website, </a:t>
            </a:r>
            <a:r>
              <a:rPr lang="en-US" sz="4000" dirty="0" err="1">
                <a:latin typeface="Arial" panose="020B0604020202020204" pitchFamily="34" charset="0"/>
                <a:ea typeface="Helvetica Neue Light" charset="0"/>
                <a:cs typeface="Arial" panose="020B0604020202020204" pitchFamily="34" charset="0"/>
              </a:rPr>
              <a:t>www.gbscience.com</a:t>
            </a:r>
            <a:r>
              <a:rPr lang="en-US" sz="4000" dirty="0">
                <a:latin typeface="Arial" panose="020B0604020202020204" pitchFamily="34" charset="0"/>
                <a:ea typeface="Helvetica Neue Light" charset="0"/>
                <a:cs typeface="Arial" panose="020B0604020202020204" pitchFamily="34" charset="0"/>
              </a:rPr>
              <a:t>/investors.  We disclaim any intention or obligation to update or revise any financial projections or forward-looking statements due to new information or events.</a:t>
            </a:r>
          </a:p>
          <a:p>
            <a:pPr>
              <a:spcAft>
                <a:spcPts val="1600"/>
              </a:spcAft>
              <a:buClr>
                <a:schemeClr val="accent1"/>
              </a:buClr>
              <a:buSzPct val="90000"/>
              <a:buFont typeface="Courier New" charset="0"/>
              <a:buChar char="o"/>
            </a:pPr>
            <a:endParaRPr lang="en-US" b="0" dirty="0">
              <a:solidFill>
                <a:srgbClr val="FFFFFF"/>
              </a:solidFill>
            </a:endParaRPr>
          </a:p>
        </p:txBody>
      </p:sp>
      <p:sp>
        <p:nvSpPr>
          <p:cNvPr id="5" name="Slide Number Placeholder 4"/>
          <p:cNvSpPr>
            <a:spLocks noGrp="1"/>
          </p:cNvSpPr>
          <p:nvPr>
            <p:ph type="sldNum" sz="quarter" idx="15"/>
          </p:nvPr>
        </p:nvSpPr>
        <p:spPr/>
        <p:txBody>
          <a:bodyPr/>
          <a:lstStyle/>
          <a:p>
            <a:fld id="{83C9395C-8E1C-46BD-B8E7-4A4F9C75DBEB}" type="slidenum">
              <a:rPr lang="en-US" smtClean="0"/>
              <a:pPr/>
              <a:t>2</a:t>
            </a:fld>
            <a:endParaRPr lang="en-US" dirty="0"/>
          </a:p>
        </p:txBody>
      </p:sp>
      <p:sp>
        <p:nvSpPr>
          <p:cNvPr id="4" name="Text Placeholder 3"/>
          <p:cNvSpPr>
            <a:spLocks noGrp="1"/>
          </p:cNvSpPr>
          <p:nvPr>
            <p:ph type="body" sz="quarter" idx="16"/>
          </p:nvPr>
        </p:nvSpPr>
        <p:spPr/>
        <p:txBody>
          <a:bodyPr/>
          <a:lstStyle/>
          <a:p>
            <a:r>
              <a:rPr lang="en-US" dirty="0">
                <a:solidFill>
                  <a:schemeClr val="tx2"/>
                </a:solidFill>
              </a:rPr>
              <a:t>Regarding forward-looking statements</a:t>
            </a:r>
          </a:p>
        </p:txBody>
      </p:sp>
      <p:sp>
        <p:nvSpPr>
          <p:cNvPr id="10" name="Rectangle 13"/>
          <p:cNvSpPr>
            <a:spLocks noChangeArrowheads="1"/>
          </p:cNvSpPr>
          <p:nvPr/>
        </p:nvSpPr>
        <p:spPr bwMode="auto">
          <a:xfrm>
            <a:off x="3298869" y="1920600"/>
            <a:ext cx="533400" cy="641350"/>
          </a:xfrm>
          <a:prstGeom prst="rect">
            <a:avLst/>
          </a:prstGeom>
          <a:noFill/>
          <a:ln w="9525">
            <a:noFill/>
            <a:miter lim="800000"/>
            <a:headEnd/>
            <a:tailEnd/>
          </a:ln>
        </p:spPr>
        <p:txBody>
          <a:bodyPr lIns="91280" tIns="45641" rIns="91280" bIns="45641">
            <a:prstTxWarp prst="textNoShape">
              <a:avLst/>
            </a:prstTxWarp>
            <a:spAutoFit/>
          </a:bodyPr>
          <a:lstStyle/>
          <a:p>
            <a:endParaRPr lang="en-US" dirty="0"/>
          </a:p>
          <a:p>
            <a:endParaRPr lang="en-US" dirty="0"/>
          </a:p>
        </p:txBody>
      </p:sp>
    </p:spTree>
    <p:extLst>
      <p:ext uri="{BB962C8B-B14F-4D97-AF65-F5344CB8AC3E}">
        <p14:creationId xmlns:p14="http://schemas.microsoft.com/office/powerpoint/2010/main" val="56955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Structure</a:t>
            </a:r>
          </a:p>
        </p:txBody>
      </p:sp>
      <p:sp>
        <p:nvSpPr>
          <p:cNvPr id="3" name="Content Placeholder 2"/>
          <p:cNvSpPr>
            <a:spLocks noGrp="1"/>
          </p:cNvSpPr>
          <p:nvPr>
            <p:ph idx="1"/>
          </p:nvPr>
        </p:nvSpPr>
        <p:spPr>
          <a:xfrm>
            <a:off x="838198" y="1632232"/>
            <a:ext cx="10515600" cy="4544730"/>
          </a:xfrm>
        </p:spPr>
        <p:txBody>
          <a:bodyPr>
            <a:normAutofit fontScale="85000" lnSpcReduction="10000"/>
          </a:bodyPr>
          <a:lstStyle/>
          <a:p>
            <a:pPr>
              <a:lnSpc>
                <a:spcPct val="170000"/>
              </a:lnSpc>
              <a:spcAft>
                <a:spcPts val="0"/>
              </a:spcAft>
              <a:buFont typeface="Wingdings" panose="05000000000000000000" pitchFamily="2" charset="2"/>
              <a:buChar char="§"/>
            </a:pPr>
            <a:r>
              <a:rPr lang="en-US" dirty="0">
                <a:latin typeface="Arial" panose="020B0604020202020204" pitchFamily="34" charset="0"/>
                <a:cs typeface="Arial" panose="020B0604020202020204" pitchFamily="34" charset="0"/>
              </a:rPr>
              <a:t>Common shares &amp; equivalents outstanding</a:t>
            </a:r>
            <a:r>
              <a:rPr lang="mr-IN" dirty="0">
                <a:latin typeface="Arial" panose="020B0604020202020204" pitchFamily="34" charset="0"/>
              </a:rPr>
              <a:t>–</a:t>
            </a:r>
            <a:r>
              <a:rPr lang="en-US" dirty="0">
                <a:latin typeface="Arial" panose="020B0604020202020204" pitchFamily="34" charset="0"/>
                <a:cs typeface="Arial" panose="020B0604020202020204" pitchFamily="34" charset="0"/>
              </a:rPr>
              <a:t>11.6MM (incl. shares from Series K Warrants)</a:t>
            </a:r>
          </a:p>
          <a:p>
            <a:pPr>
              <a:lnSpc>
                <a:spcPct val="170000"/>
              </a:lnSpc>
              <a:spcAft>
                <a:spcPts val="0"/>
              </a:spcAft>
              <a:buFont typeface="Wingdings" panose="05000000000000000000" pitchFamily="2" charset="2"/>
              <a:buChar char="§"/>
            </a:pPr>
            <a:r>
              <a:rPr lang="en-US" dirty="0">
                <a:latin typeface="Arial" panose="020B0604020202020204" pitchFamily="34" charset="0"/>
                <a:cs typeface="Arial" panose="020B0604020202020204" pitchFamily="34" charset="0"/>
              </a:rPr>
              <a:t>No variable priced instruments</a:t>
            </a:r>
          </a:p>
          <a:p>
            <a:pPr>
              <a:lnSpc>
                <a:spcPct val="170000"/>
              </a:lnSpc>
              <a:spcAft>
                <a:spcPts val="0"/>
              </a:spcAft>
              <a:buFont typeface="Wingdings" panose="05000000000000000000" pitchFamily="2" charset="2"/>
              <a:buChar char="§"/>
            </a:pPr>
            <a:r>
              <a:rPr lang="en-US" dirty="0">
                <a:latin typeface="Arial" panose="020B0604020202020204" pitchFamily="34" charset="0"/>
                <a:cs typeface="Arial" panose="020B0604020202020204" pitchFamily="34" charset="0"/>
              </a:rPr>
              <a:t>$20.3 million Series A Convertible Note</a:t>
            </a:r>
          </a:p>
          <a:p>
            <a:pPr lvl="1">
              <a:lnSpc>
                <a:spcPct val="170000"/>
              </a:lnSpc>
              <a:spcAft>
                <a:spcPts val="0"/>
              </a:spcAft>
              <a:buFont typeface="Wingdings" panose="05000000000000000000" pitchFamily="2" charset="2"/>
              <a:buChar char="§"/>
            </a:pPr>
            <a:r>
              <a:rPr lang="en-US" dirty="0">
                <a:latin typeface="Arial" panose="020B0604020202020204" pitchFamily="34" charset="0"/>
                <a:cs typeface="Arial" panose="020B0604020202020204" pitchFamily="34" charset="0"/>
              </a:rPr>
              <a:t>Convertible at $3.00 a share, no resets or variable rate conversions, 6.8 million shares</a:t>
            </a:r>
          </a:p>
          <a:p>
            <a:pPr lvl="1">
              <a:lnSpc>
                <a:spcPct val="170000"/>
              </a:lnSpc>
              <a:spcAft>
                <a:spcPts val="0"/>
              </a:spcAft>
              <a:buFont typeface="Wingdings" panose="05000000000000000000" pitchFamily="2" charset="2"/>
              <a:buChar char="§"/>
            </a:pPr>
            <a:r>
              <a:rPr lang="en-US" dirty="0">
                <a:latin typeface="Arial" panose="020B0604020202020204" pitchFamily="34" charset="0"/>
                <a:cs typeface="Arial" panose="020B0604020202020204" pitchFamily="34" charset="0"/>
              </a:rPr>
              <a:t>Not convertible for 6 months from issuance (April 17, 2017)</a:t>
            </a:r>
          </a:p>
          <a:p>
            <a:pPr>
              <a:lnSpc>
                <a:spcPct val="170000"/>
              </a:lnSpc>
              <a:spcAft>
                <a:spcPts val="0"/>
              </a:spcAft>
              <a:buFont typeface="Wingdings" panose="05000000000000000000" pitchFamily="2" charset="2"/>
              <a:buChar char="§"/>
            </a:pPr>
            <a:r>
              <a:rPr lang="en-US" dirty="0">
                <a:latin typeface="Arial" panose="020B0604020202020204" pitchFamily="34" charset="0"/>
                <a:cs typeface="Arial" panose="020B0604020202020204" pitchFamily="34" charset="0"/>
              </a:rPr>
              <a:t>Other debt of $1.8MM, including $0.1MM Series B Convertible Note, convertible at $1.10</a:t>
            </a:r>
          </a:p>
          <a:p>
            <a:pPr>
              <a:lnSpc>
                <a:spcPct val="170000"/>
              </a:lnSpc>
              <a:spcAft>
                <a:spcPts val="0"/>
              </a:spcAft>
              <a:buFont typeface="Wingdings" panose="05000000000000000000" pitchFamily="2" charset="2"/>
              <a:buChar char="§"/>
            </a:pPr>
            <a:r>
              <a:rPr lang="en-US" dirty="0">
                <a:latin typeface="Arial" panose="020B0604020202020204" pitchFamily="34" charset="0"/>
                <a:cs typeface="Arial" panose="020B0604020202020204" pitchFamily="34" charset="0"/>
              </a:rPr>
              <a:t>Enterprise value of approximately </a:t>
            </a:r>
            <a:r>
              <a:rPr lang="en-US">
                <a:latin typeface="Arial" panose="020B0604020202020204" pitchFamily="34" charset="0"/>
                <a:cs typeface="Arial" panose="020B0604020202020204" pitchFamily="34" charset="0"/>
              </a:rPr>
              <a:t>$26.7MM</a:t>
            </a:r>
            <a:endParaRPr lang="en-US" dirty="0">
              <a:latin typeface="Arial" panose="020B0604020202020204" pitchFamily="34" charset="0"/>
              <a:cs typeface="Arial" panose="020B0604020202020204" pitchFamily="34" charset="0"/>
            </a:endParaRPr>
          </a:p>
          <a:p>
            <a:pPr>
              <a:lnSpc>
                <a:spcPct val="170000"/>
              </a:lnSpc>
              <a:spcAft>
                <a:spcPts val="0"/>
              </a:spcAft>
              <a:buFont typeface="Wingdings" panose="05000000000000000000" pitchFamily="2" charset="2"/>
              <a:buChar char="§"/>
            </a:pPr>
            <a:r>
              <a:rPr lang="en-US" dirty="0">
                <a:latin typeface="Arial" panose="020B0604020202020204" pitchFamily="34" charset="0"/>
                <a:cs typeface="Arial" panose="020B0604020202020204" pitchFamily="34" charset="0"/>
              </a:rPr>
              <a:t>Series J warrants are exercisable into 22.4MM shares until August 21, 2017</a:t>
            </a:r>
          </a:p>
          <a:p>
            <a:pPr lvl="1">
              <a:lnSpc>
                <a:spcPct val="170000"/>
              </a:lnSpc>
              <a:spcAft>
                <a:spcPts val="0"/>
              </a:spcAft>
              <a:buFont typeface="Wingdings" panose="05000000000000000000" pitchFamily="2" charset="2"/>
              <a:buChar char="§"/>
            </a:pPr>
            <a:r>
              <a:rPr lang="en-US" dirty="0">
                <a:latin typeface="Arial" panose="020B0604020202020204" pitchFamily="34" charset="0"/>
                <a:cs typeface="Arial" panose="020B0604020202020204" pitchFamily="34" charset="0"/>
              </a:rPr>
              <a:t>Exercise price of $0.30 (subject to adjustment by the Company)</a:t>
            </a:r>
          </a:p>
        </p:txBody>
      </p:sp>
      <p:sp>
        <p:nvSpPr>
          <p:cNvPr id="4" name="Slide Number Placeholder 3"/>
          <p:cNvSpPr>
            <a:spLocks noGrp="1"/>
          </p:cNvSpPr>
          <p:nvPr>
            <p:ph type="sldNum" sz="quarter" idx="15"/>
          </p:nvPr>
        </p:nvSpPr>
        <p:spPr/>
        <p:txBody>
          <a:bodyPr/>
          <a:lstStyle/>
          <a:p>
            <a:fld id="{974CDA38-6B6D-E741-AB70-CA55CF19A2A7}" type="slidenum">
              <a:rPr lang="en-US" smtClean="0"/>
              <a:t>20</a:t>
            </a:fld>
            <a:endParaRPr lang="en-US"/>
          </a:p>
        </p:txBody>
      </p:sp>
      <p:sp>
        <p:nvSpPr>
          <p:cNvPr id="5" name="Text Placeholder 4"/>
          <p:cNvSpPr>
            <a:spLocks noGrp="1"/>
          </p:cNvSpPr>
          <p:nvPr>
            <p:ph type="body" sz="quarter" idx="16"/>
          </p:nvPr>
        </p:nvSpPr>
        <p:spPr/>
        <p:txBody>
          <a:bodyPr/>
          <a:lstStyle/>
          <a:p>
            <a:r>
              <a:rPr lang="en-US" dirty="0"/>
              <a:t>Restructured Capitalization</a:t>
            </a:r>
          </a:p>
        </p:txBody>
      </p:sp>
    </p:spTree>
    <p:extLst>
      <p:ext uri="{BB962C8B-B14F-4D97-AF65-F5344CB8AC3E}">
        <p14:creationId xmlns:p14="http://schemas.microsoft.com/office/powerpoint/2010/main" val="1924789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Investment Highlights</a:t>
            </a:r>
          </a:p>
        </p:txBody>
      </p:sp>
      <p:sp>
        <p:nvSpPr>
          <p:cNvPr id="2" name="Content Placeholder 1"/>
          <p:cNvSpPr>
            <a:spLocks noGrp="1"/>
          </p:cNvSpPr>
          <p:nvPr>
            <p:ph idx="1"/>
          </p:nvPr>
        </p:nvSpPr>
        <p:spPr>
          <a:xfrm>
            <a:off x="838198" y="1807148"/>
            <a:ext cx="10515600" cy="4489688"/>
          </a:xfrm>
        </p:spPr>
        <p:txBody>
          <a:bodyPr>
            <a:noAutofit/>
          </a:bodyPr>
          <a:lstStyle/>
          <a:p>
            <a:pPr>
              <a:lnSpc>
                <a:spcPct val="100000"/>
              </a:lnSpc>
              <a:spcBef>
                <a:spcPts val="1800"/>
              </a:spcBef>
              <a:spcAft>
                <a:spcPts val="600"/>
              </a:spcAft>
              <a:buClr>
                <a:schemeClr val="accent1"/>
              </a:buClr>
              <a:buSzPct val="90000"/>
              <a:buFont typeface="Wingdings" panose="05000000000000000000" pitchFamily="2" charset="2"/>
              <a:buChar char="§"/>
            </a:pPr>
            <a:r>
              <a:rPr lang="en-US" sz="2000" dirty="0">
                <a:latin typeface="Arial" panose="020B0604020202020204" pitchFamily="34" charset="0"/>
                <a:cs typeface="Arial" panose="020B0604020202020204" pitchFamily="34" charset="0"/>
              </a:rPr>
              <a:t>One of only 4 pure plays in infectious disease molecular diagnostics market</a:t>
            </a:r>
          </a:p>
          <a:p>
            <a:pPr>
              <a:lnSpc>
                <a:spcPct val="100000"/>
              </a:lnSpc>
              <a:spcBef>
                <a:spcPts val="1800"/>
              </a:spcBef>
              <a:spcAft>
                <a:spcPts val="600"/>
              </a:spcAft>
              <a:buClr>
                <a:schemeClr val="accent1"/>
              </a:buClr>
              <a:buSzPct val="90000"/>
              <a:buFont typeface="Wingdings" panose="05000000000000000000" pitchFamily="2" charset="2"/>
              <a:buChar char="§"/>
            </a:pPr>
            <a:r>
              <a:rPr lang="en-US" sz="2000" dirty="0">
                <a:solidFill>
                  <a:srgbClr val="534B42"/>
                </a:solidFill>
                <a:latin typeface="Arial" panose="020B0604020202020204" pitchFamily="34" charset="0"/>
                <a:cs typeface="Arial" panose="020B0604020202020204" pitchFamily="34" charset="0"/>
              </a:rPr>
              <a:t>Expanded menu and installed customer-base provide a strong foundation to accelerate revenue growth</a:t>
            </a:r>
          </a:p>
          <a:p>
            <a:pPr>
              <a:lnSpc>
                <a:spcPct val="100000"/>
              </a:lnSpc>
              <a:spcBef>
                <a:spcPts val="1800"/>
              </a:spcBef>
              <a:spcAft>
                <a:spcPts val="600"/>
              </a:spcAft>
              <a:buClr>
                <a:schemeClr val="accent1"/>
              </a:buClr>
              <a:buSzPct val="90000"/>
              <a:buFont typeface="Wingdings" panose="05000000000000000000" pitchFamily="2" charset="2"/>
              <a:buChar char="§"/>
            </a:pPr>
            <a:r>
              <a:rPr lang="en-US" sz="2000" dirty="0">
                <a:solidFill>
                  <a:srgbClr val="534B42"/>
                </a:solidFill>
                <a:latin typeface="Arial" panose="020B0604020202020204" pitchFamily="34" charset="0"/>
                <a:cs typeface="Arial" panose="020B0604020202020204" pitchFamily="34" charset="0"/>
              </a:rPr>
              <a:t>$5.05MM New Business Pipeline with historical 82% new customer conversion rate validates our competitive advantage</a:t>
            </a:r>
          </a:p>
          <a:p>
            <a:pPr>
              <a:lnSpc>
                <a:spcPct val="100000"/>
              </a:lnSpc>
              <a:spcBef>
                <a:spcPts val="1800"/>
              </a:spcBef>
              <a:spcAft>
                <a:spcPts val="0"/>
              </a:spcAft>
              <a:buClr>
                <a:schemeClr val="accent1"/>
              </a:buClr>
              <a:buSzPct val="90000"/>
              <a:buFont typeface="Wingdings" panose="05000000000000000000" pitchFamily="2" charset="2"/>
              <a:buChar char="§"/>
            </a:pPr>
            <a:r>
              <a:rPr lang="en-US" sz="2000" dirty="0">
                <a:solidFill>
                  <a:srgbClr val="534B42"/>
                </a:solidFill>
                <a:latin typeface="Arial" panose="020B0604020202020204" pitchFamily="34" charset="0"/>
                <a:cs typeface="Arial" panose="020B0604020202020204" pitchFamily="34" charset="0"/>
              </a:rPr>
              <a:t>Our no capex model, exceptionally low-ASP and strong reimbursement profile can make testing profitable for our customers’ labs</a:t>
            </a:r>
          </a:p>
          <a:p>
            <a:pPr>
              <a:lnSpc>
                <a:spcPct val="100000"/>
              </a:lnSpc>
              <a:spcBef>
                <a:spcPts val="1800"/>
              </a:spcBef>
              <a:spcAft>
                <a:spcPts val="0"/>
              </a:spcAft>
              <a:buClr>
                <a:schemeClr val="accent1"/>
              </a:buClr>
              <a:buSzPct val="90000"/>
              <a:buFont typeface="Wingdings" panose="05000000000000000000" pitchFamily="2" charset="2"/>
              <a:buChar char="§"/>
            </a:pPr>
            <a:r>
              <a:rPr lang="en-US" sz="2000" dirty="0">
                <a:latin typeface="Arial" panose="020B0604020202020204" pitchFamily="34" charset="0"/>
                <a:cs typeface="Arial" panose="020B0604020202020204" pitchFamily="34" charset="0"/>
              </a:rPr>
              <a:t>Only provider of low- and mid-plex sample-to-result solution—only one system needed to meet all </a:t>
            </a:r>
            <a:r>
              <a:rPr lang="en-US" sz="2000" dirty="0" err="1">
                <a:latin typeface="Arial" panose="020B0604020202020204" pitchFamily="34" charset="0"/>
                <a:cs typeface="Arial" panose="020B0604020202020204" pitchFamily="34" charset="0"/>
              </a:rPr>
              <a:t>MDx</a:t>
            </a:r>
            <a:r>
              <a:rPr lang="en-US" sz="2000" dirty="0">
                <a:latin typeface="Arial" panose="020B0604020202020204" pitchFamily="34" charset="0"/>
                <a:cs typeface="Arial" panose="020B0604020202020204" pitchFamily="34" charset="0"/>
              </a:rPr>
              <a:t> needs</a:t>
            </a:r>
          </a:p>
          <a:p>
            <a:pPr>
              <a:lnSpc>
                <a:spcPct val="100000"/>
              </a:lnSpc>
              <a:spcBef>
                <a:spcPts val="1800"/>
              </a:spcBef>
              <a:spcAft>
                <a:spcPts val="0"/>
              </a:spcAft>
              <a:buClr>
                <a:schemeClr val="accent1"/>
              </a:buClr>
              <a:buSzPct val="90000"/>
              <a:buFont typeface="Wingdings" panose="05000000000000000000" pitchFamily="2" charset="2"/>
              <a:buChar char="§"/>
            </a:pPr>
            <a:r>
              <a:rPr lang="en-US" sz="2000" dirty="0">
                <a:latin typeface="Arial" panose="020B0604020202020204" pitchFamily="34" charset="0"/>
                <a:cs typeface="Arial" panose="020B0604020202020204" pitchFamily="34" charset="0"/>
              </a:rPr>
              <a:t>Restructured capitalization/no variable priced instruments</a:t>
            </a:r>
          </a:p>
        </p:txBody>
      </p:sp>
      <p:sp>
        <p:nvSpPr>
          <p:cNvPr id="5" name="Slide Number Placeholder 4"/>
          <p:cNvSpPr>
            <a:spLocks noGrp="1"/>
          </p:cNvSpPr>
          <p:nvPr>
            <p:ph type="sldNum" sz="quarter" idx="15"/>
          </p:nvPr>
        </p:nvSpPr>
        <p:spPr/>
        <p:txBody>
          <a:bodyPr/>
          <a:lstStyle/>
          <a:p>
            <a:fld id="{83C9395C-8E1C-46BD-B8E7-4A4F9C75DBEB}" type="slidenum">
              <a:rPr lang="en-US" smtClean="0"/>
              <a:pPr/>
              <a:t>21</a:t>
            </a:fld>
            <a:endParaRPr lang="en-US" dirty="0"/>
          </a:p>
        </p:txBody>
      </p:sp>
      <p:sp>
        <p:nvSpPr>
          <p:cNvPr id="4" name="Text Placeholder 3"/>
          <p:cNvSpPr>
            <a:spLocks noGrp="1"/>
          </p:cNvSpPr>
          <p:nvPr>
            <p:ph type="body" sz="quarter" idx="16"/>
          </p:nvPr>
        </p:nvSpPr>
        <p:spPr>
          <a:xfrm>
            <a:off x="838198" y="1246186"/>
            <a:ext cx="10515601" cy="518811"/>
          </a:xfrm>
        </p:spPr>
        <p:txBody>
          <a:bodyPr>
            <a:normAutofit/>
          </a:bodyPr>
          <a:lstStyle/>
          <a:p>
            <a:r>
              <a:rPr lang="en-US" dirty="0">
                <a:solidFill>
                  <a:schemeClr val="tx2"/>
                </a:solidFill>
              </a:rPr>
              <a:t>Summary</a:t>
            </a:r>
          </a:p>
        </p:txBody>
      </p:sp>
      <p:sp>
        <p:nvSpPr>
          <p:cNvPr id="10" name="Rectangle 13"/>
          <p:cNvSpPr>
            <a:spLocks noChangeArrowheads="1"/>
          </p:cNvSpPr>
          <p:nvPr/>
        </p:nvSpPr>
        <p:spPr bwMode="auto">
          <a:xfrm>
            <a:off x="3298869" y="1920600"/>
            <a:ext cx="533400" cy="641350"/>
          </a:xfrm>
          <a:prstGeom prst="rect">
            <a:avLst/>
          </a:prstGeom>
          <a:noFill/>
          <a:ln w="9525">
            <a:noFill/>
            <a:miter lim="800000"/>
            <a:headEnd/>
            <a:tailEnd/>
          </a:ln>
        </p:spPr>
        <p:txBody>
          <a:bodyPr lIns="91280" tIns="45641" rIns="91280" bIns="45641">
            <a:prstTxWarp prst="textNoShape">
              <a:avLst/>
            </a:prstTxWarp>
            <a:spAutoFit/>
          </a:bodyPr>
          <a:lstStyle/>
          <a:p>
            <a:endParaRPr lang="en-US" dirty="0"/>
          </a:p>
          <a:p>
            <a:endParaRPr lang="en-US" dirty="0"/>
          </a:p>
        </p:txBody>
      </p:sp>
    </p:spTree>
    <p:extLst>
      <p:ext uri="{BB962C8B-B14F-4D97-AF65-F5344CB8AC3E}">
        <p14:creationId xmlns:p14="http://schemas.microsoft.com/office/powerpoint/2010/main" val="1167907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7442" y="1122362"/>
            <a:ext cx="7081284" cy="2479675"/>
          </a:xfrm>
        </p:spPr>
        <p:txBody>
          <a:bodyPr>
            <a:normAutofit/>
          </a:bodyPr>
          <a:lstStyle/>
          <a:p>
            <a:r>
              <a:rPr lang="en-US" sz="4800" dirty="0"/>
              <a:t>Thank you</a:t>
            </a:r>
          </a:p>
        </p:txBody>
      </p:sp>
    </p:spTree>
    <p:extLst>
      <p:ext uri="{BB962C8B-B14F-4D97-AF65-F5344CB8AC3E}">
        <p14:creationId xmlns:p14="http://schemas.microsoft.com/office/powerpoint/2010/main" val="165376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5A65-C2FE-4DD8-8404-018448C5E381}"/>
              </a:ext>
            </a:extLst>
          </p:cNvPr>
          <p:cNvSpPr>
            <a:spLocks noGrp="1"/>
          </p:cNvSpPr>
          <p:nvPr>
            <p:ph type="title"/>
          </p:nvPr>
        </p:nvSpPr>
        <p:spPr/>
        <p:txBody>
          <a:bodyPr/>
          <a:lstStyle/>
          <a:p>
            <a:r>
              <a:rPr lang="en-US" dirty="0"/>
              <a:t>The Company	</a:t>
            </a:r>
          </a:p>
        </p:txBody>
      </p:sp>
      <p:sp>
        <p:nvSpPr>
          <p:cNvPr id="3" name="Content Placeholder 2">
            <a:extLst>
              <a:ext uri="{FF2B5EF4-FFF2-40B4-BE49-F238E27FC236}">
                <a16:creationId xmlns:a16="http://schemas.microsoft.com/office/drawing/2014/main" id="{7343E114-684F-430E-8410-166680564C4D}"/>
              </a:ext>
            </a:extLst>
          </p:cNvPr>
          <p:cNvSpPr>
            <a:spLocks noGrp="1"/>
          </p:cNvSpPr>
          <p:nvPr>
            <p:ph idx="1"/>
          </p:nvPr>
        </p:nvSpPr>
        <p:spPr>
          <a:xfrm>
            <a:off x="838200" y="1632233"/>
            <a:ext cx="10515600" cy="4724117"/>
          </a:xfrm>
        </p:spPr>
        <p:txBody>
          <a:bodyPr>
            <a:normAutofit fontScale="85000" lnSpcReduction="10000"/>
          </a:bodyPr>
          <a:lstStyle/>
          <a:p>
            <a:pPr>
              <a:lnSpc>
                <a:spcPct val="120000"/>
              </a:lnSpc>
              <a:spcAft>
                <a:spcPts val="600"/>
              </a:spcAft>
              <a:buFont typeface="Wingdings" panose="05000000000000000000" pitchFamily="2" charset="2"/>
              <a:buChar char="§"/>
            </a:pPr>
            <a:r>
              <a:rPr lang="en-US" sz="2600" dirty="0">
                <a:latin typeface="Arial" panose="020B0604020202020204" pitchFamily="34" charset="0"/>
                <a:cs typeface="Arial" panose="020B0604020202020204" pitchFamily="34" charset="0"/>
              </a:rPr>
              <a:t>We are the only provider of low- and mid-plex systems in the molecular diagnostics market for infectious disease</a:t>
            </a:r>
          </a:p>
          <a:p>
            <a:pPr lvl="1">
              <a:lnSpc>
                <a:spcPct val="120000"/>
              </a:lnSpc>
              <a:spcAft>
                <a:spcPts val="1200"/>
              </a:spcAft>
              <a:buFont typeface="Wingdings" panose="05000000000000000000" pitchFamily="2" charset="2"/>
              <a:buChar char="§"/>
            </a:pPr>
            <a:r>
              <a:rPr lang="en-US" sz="2100" dirty="0">
                <a:latin typeface="Arial" panose="020B0604020202020204" pitchFamily="34" charset="0"/>
                <a:cs typeface="Arial" panose="020B0604020202020204" pitchFamily="34" charset="0"/>
              </a:rPr>
              <a:t>Low-cost, ASP-focused model improves the reimbursement result for customers, making our system more attractive than those of many of our competitors</a:t>
            </a:r>
          </a:p>
          <a:p>
            <a:pPr>
              <a:lnSpc>
                <a:spcPct val="120000"/>
              </a:lnSpc>
              <a:spcAft>
                <a:spcPts val="600"/>
              </a:spcAft>
              <a:buFont typeface="Wingdings" panose="05000000000000000000" pitchFamily="2" charset="2"/>
              <a:buChar char="§"/>
            </a:pPr>
            <a:r>
              <a:rPr lang="en-US" sz="2600" dirty="0">
                <a:latin typeface="Arial" panose="020B0604020202020204" pitchFamily="34" charset="0"/>
                <a:cs typeface="Arial" panose="020B0604020202020204" pitchFamily="34" charset="0"/>
              </a:rPr>
              <a:t>We focused on product menu and customer acquisition in 2015-2016</a:t>
            </a:r>
          </a:p>
          <a:p>
            <a:pPr lvl="1">
              <a:lnSpc>
                <a:spcPct val="120000"/>
              </a:lnSpc>
              <a:spcAft>
                <a:spcPts val="600"/>
              </a:spcAft>
              <a:buFont typeface="Wingdings" panose="05000000000000000000" pitchFamily="2" charset="2"/>
              <a:buChar char="§"/>
            </a:pPr>
            <a:r>
              <a:rPr lang="en-US" sz="2100" dirty="0">
                <a:latin typeface="Arial" panose="020B0604020202020204" pitchFamily="34" charset="0"/>
                <a:cs typeface="Arial" panose="020B0604020202020204" pitchFamily="34" charset="0"/>
              </a:rPr>
              <a:t>Menu of FDA-cleared assays grew from 2 to 6</a:t>
            </a:r>
          </a:p>
          <a:p>
            <a:pPr lvl="1">
              <a:lnSpc>
                <a:spcPct val="120000"/>
              </a:lnSpc>
              <a:spcAft>
                <a:spcPts val="1200"/>
              </a:spcAft>
              <a:buFont typeface="Wingdings" panose="05000000000000000000" pitchFamily="2" charset="2"/>
              <a:buChar char="§"/>
            </a:pPr>
            <a:r>
              <a:rPr lang="en-US" sz="2100" dirty="0">
                <a:latin typeface="Arial" panose="020B0604020202020204" pitchFamily="34" charset="0"/>
                <a:cs typeface="Arial" panose="020B0604020202020204" pitchFamily="34" charset="0"/>
              </a:rPr>
              <a:t>Over 400 systems were placed, with 230+ customers using our solution</a:t>
            </a:r>
          </a:p>
          <a:p>
            <a:pPr>
              <a:lnSpc>
                <a:spcPct val="120000"/>
              </a:lnSpc>
              <a:spcAft>
                <a:spcPts val="600"/>
              </a:spcAft>
              <a:buFont typeface="Wingdings" panose="05000000000000000000" pitchFamily="2" charset="2"/>
              <a:buChar char="§"/>
            </a:pPr>
            <a:r>
              <a:rPr lang="en-US" sz="2600" dirty="0">
                <a:latin typeface="Arial" panose="020B0604020202020204" pitchFamily="34" charset="0"/>
                <a:cs typeface="Arial" panose="020B0604020202020204" pitchFamily="34" charset="0"/>
              </a:rPr>
              <a:t>We are focused on accelerating revenue growth in 2017-2018</a:t>
            </a:r>
          </a:p>
          <a:p>
            <a:pPr lvl="1">
              <a:lnSpc>
                <a:spcPct val="120000"/>
              </a:lnSpc>
              <a:spcAft>
                <a:spcPts val="600"/>
              </a:spcAft>
              <a:buFont typeface="Wingdings" panose="05000000000000000000" pitchFamily="2" charset="2"/>
              <a:buChar char="§"/>
            </a:pPr>
            <a:r>
              <a:rPr lang="en-US" sz="2100" dirty="0">
                <a:latin typeface="Arial" panose="020B0604020202020204" pitchFamily="34" charset="0"/>
                <a:cs typeface="Arial" panose="020B0604020202020204" pitchFamily="34" charset="0"/>
              </a:rPr>
              <a:t>New business pipeline exceeds $5.0 million, with an 82% historic win rate</a:t>
            </a:r>
          </a:p>
          <a:p>
            <a:pPr lvl="1">
              <a:lnSpc>
                <a:spcPct val="120000"/>
              </a:lnSpc>
              <a:spcAft>
                <a:spcPts val="1200"/>
              </a:spcAft>
              <a:buFont typeface="Wingdings" panose="05000000000000000000" pitchFamily="2" charset="2"/>
              <a:buChar char="§"/>
            </a:pPr>
            <a:r>
              <a:rPr lang="en-US" sz="2100" dirty="0">
                <a:latin typeface="Arial" panose="020B0604020202020204" pitchFamily="34" charset="0"/>
                <a:cs typeface="Arial" panose="020B0604020202020204" pitchFamily="34" charset="0"/>
              </a:rPr>
              <a:t>We are introducing high-value panels that have greater gross margins</a:t>
            </a:r>
          </a:p>
          <a:p>
            <a:pPr>
              <a:lnSpc>
                <a:spcPct val="120000"/>
              </a:lnSpc>
              <a:buFont typeface="Wingdings" panose="05000000000000000000" pitchFamily="2" charset="2"/>
              <a:buChar char="§"/>
            </a:pPr>
            <a:r>
              <a:rPr lang="en-US" sz="2600" dirty="0">
                <a:latin typeface="Arial" panose="020B0604020202020204" pitchFamily="34" charset="0"/>
                <a:cs typeface="Arial" panose="020B0604020202020204" pitchFamily="34" charset="0"/>
              </a:rPr>
              <a:t>We have restructured our capitalization and eliminated variable price instruments</a:t>
            </a:r>
          </a:p>
          <a:p>
            <a:pPr>
              <a:buFont typeface="Wingdings" panose="05000000000000000000" pitchFamily="2" charset="2"/>
              <a:buChar char="§"/>
            </a:pPr>
            <a:endParaRPr lang="en-US" dirty="0"/>
          </a:p>
          <a:p>
            <a:pPr lvl="1"/>
            <a:endParaRPr lang="en-US" dirty="0"/>
          </a:p>
        </p:txBody>
      </p:sp>
      <p:sp>
        <p:nvSpPr>
          <p:cNvPr id="4" name="Slide Number Placeholder 3">
            <a:extLst>
              <a:ext uri="{FF2B5EF4-FFF2-40B4-BE49-F238E27FC236}">
                <a16:creationId xmlns:a16="http://schemas.microsoft.com/office/drawing/2014/main" id="{8CE109FB-A33E-4F88-9E77-6C851E40C011}"/>
              </a:ext>
            </a:extLst>
          </p:cNvPr>
          <p:cNvSpPr>
            <a:spLocks noGrp="1"/>
          </p:cNvSpPr>
          <p:nvPr>
            <p:ph type="sldNum" sz="quarter" idx="15"/>
          </p:nvPr>
        </p:nvSpPr>
        <p:spPr/>
        <p:txBody>
          <a:bodyPr/>
          <a:lstStyle/>
          <a:p>
            <a:fld id="{1111E7FE-0B08-1A4E-BCB7-CAD03B58E051}" type="slidenum">
              <a:rPr lang="en-US" smtClean="0"/>
              <a:t>3</a:t>
            </a:fld>
            <a:endParaRPr lang="en-US"/>
          </a:p>
        </p:txBody>
      </p:sp>
      <p:sp>
        <p:nvSpPr>
          <p:cNvPr id="5" name="Text Placeholder 4">
            <a:extLst>
              <a:ext uri="{FF2B5EF4-FFF2-40B4-BE49-F238E27FC236}">
                <a16:creationId xmlns:a16="http://schemas.microsoft.com/office/drawing/2014/main" id="{67DD1D39-F789-4AAD-A95C-0FC35122BDDA}"/>
              </a:ext>
            </a:extLst>
          </p:cNvPr>
          <p:cNvSpPr>
            <a:spLocks noGrp="1"/>
          </p:cNvSpPr>
          <p:nvPr>
            <p:ph type="body" sz="quarter" idx="16"/>
          </p:nvPr>
        </p:nvSpPr>
        <p:spPr/>
        <p:txBody>
          <a:bodyPr/>
          <a:lstStyle/>
          <a:p>
            <a:r>
              <a:rPr lang="en-US" dirty="0"/>
              <a:t>Low-Cost, Versatile Solution for Infectious Disease </a:t>
            </a:r>
            <a:r>
              <a:rPr lang="en-US" dirty="0" err="1"/>
              <a:t>MDx</a:t>
            </a:r>
            <a:r>
              <a:rPr lang="en-US" dirty="0"/>
              <a:t> Market</a:t>
            </a:r>
          </a:p>
        </p:txBody>
      </p:sp>
    </p:spTree>
    <p:extLst>
      <p:ext uri="{BB962C8B-B14F-4D97-AF65-F5344CB8AC3E}">
        <p14:creationId xmlns:p14="http://schemas.microsoft.com/office/powerpoint/2010/main" val="73658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2928025273"/>
              </p:ext>
            </p:extLst>
          </p:nvPr>
        </p:nvGraphicFramePr>
        <p:xfrm>
          <a:off x="838200" y="369967"/>
          <a:ext cx="10254342" cy="581846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a:xfrm>
            <a:off x="489537" y="6232330"/>
            <a:ext cx="11219536" cy="365125"/>
          </a:xfrm>
        </p:spPr>
        <p:txBody>
          <a:bodyPr/>
          <a:lstStyle/>
          <a:p>
            <a:pPr marL="171450" indent="-171450">
              <a:buFont typeface="Arial" panose="020B0604020202020204" pitchFamily="34" charset="0"/>
              <a:buChar char="•"/>
            </a:pPr>
            <a:r>
              <a:rPr lang="en-US" sz="1100" dirty="0"/>
              <a:t>Expected revenue from evaluations, scheduled evaluations and onboarding accounts are based on customer estimate of testing volume </a:t>
            </a:r>
            <a:r>
              <a:rPr lang="en-US" sz="1100" dirty="0">
                <a:solidFill>
                  <a:srgbClr val="6E6458"/>
                </a:solidFill>
              </a:rPr>
              <a:t>multiplied by </a:t>
            </a:r>
            <a:r>
              <a:rPr lang="en-US" sz="1100" dirty="0"/>
              <a:t>the assay price quoted.</a:t>
            </a:r>
          </a:p>
          <a:p>
            <a:pPr marL="171450" indent="-171450">
              <a:buFont typeface="Arial" panose="020B0604020202020204" pitchFamily="34" charset="0"/>
              <a:buChar char="•"/>
            </a:pPr>
            <a:r>
              <a:rPr lang="en-US" sz="1100" dirty="0"/>
              <a:t>Onboarding accounts have placed at least one paid order and stated their intent to use the GBSN assay for reporting patient results</a:t>
            </a:r>
          </a:p>
        </p:txBody>
      </p:sp>
      <p:sp>
        <p:nvSpPr>
          <p:cNvPr id="5" name="Slide Number Placeholder 4"/>
          <p:cNvSpPr>
            <a:spLocks noGrp="1"/>
          </p:cNvSpPr>
          <p:nvPr>
            <p:ph type="sldNum" sz="quarter" idx="12"/>
          </p:nvPr>
        </p:nvSpPr>
        <p:spPr>
          <a:xfrm>
            <a:off x="10946422" y="6356350"/>
            <a:ext cx="407377" cy="365125"/>
          </a:xfrm>
        </p:spPr>
        <p:txBody>
          <a:bodyPr/>
          <a:lstStyle/>
          <a:p>
            <a:fld id="{1111E7FE-0B08-1A4E-BCB7-CAD03B58E051}" type="slidenum">
              <a:rPr lang="en-US" smtClean="0"/>
              <a:t>4</a:t>
            </a:fld>
            <a:endParaRPr lang="en-US" dirty="0"/>
          </a:p>
        </p:txBody>
      </p:sp>
      <p:sp>
        <p:nvSpPr>
          <p:cNvPr id="7" name="Title 6"/>
          <p:cNvSpPr>
            <a:spLocks noGrp="1"/>
          </p:cNvSpPr>
          <p:nvPr>
            <p:ph type="title"/>
          </p:nvPr>
        </p:nvSpPr>
        <p:spPr/>
        <p:txBody>
          <a:bodyPr/>
          <a:lstStyle/>
          <a:p>
            <a:r>
              <a:rPr lang="en-US" dirty="0"/>
              <a:t>Expanded Menu Driving Pipeline of New Business</a:t>
            </a:r>
          </a:p>
        </p:txBody>
      </p:sp>
      <p:sp>
        <p:nvSpPr>
          <p:cNvPr id="2" name="TextBox 1"/>
          <p:cNvSpPr txBox="1"/>
          <p:nvPr/>
        </p:nvSpPr>
        <p:spPr>
          <a:xfrm>
            <a:off x="8674436" y="1733266"/>
            <a:ext cx="1354858" cy="400110"/>
          </a:xfrm>
          <a:prstGeom prst="rect">
            <a:avLst/>
          </a:prstGeom>
          <a:noFill/>
        </p:spPr>
        <p:txBody>
          <a:bodyPr wrap="none" rtlCol="0">
            <a:spAutoFit/>
          </a:bodyPr>
          <a:lstStyle/>
          <a:p>
            <a:r>
              <a:rPr lang="en-US" sz="2000" b="1" dirty="0">
                <a:solidFill>
                  <a:srgbClr val="002060"/>
                </a:solidFill>
              </a:rPr>
              <a:t>$5,032,206</a:t>
            </a:r>
          </a:p>
        </p:txBody>
      </p:sp>
      <p:sp>
        <p:nvSpPr>
          <p:cNvPr id="9" name="TextBox 8"/>
          <p:cNvSpPr txBox="1"/>
          <p:nvPr/>
        </p:nvSpPr>
        <p:spPr>
          <a:xfrm>
            <a:off x="5347253" y="3714466"/>
            <a:ext cx="1354858" cy="400110"/>
          </a:xfrm>
          <a:prstGeom prst="rect">
            <a:avLst/>
          </a:prstGeom>
          <a:noFill/>
        </p:spPr>
        <p:txBody>
          <a:bodyPr wrap="none" rtlCol="0">
            <a:spAutoFit/>
          </a:bodyPr>
          <a:lstStyle/>
          <a:p>
            <a:r>
              <a:rPr lang="en-US" sz="2000" b="1" dirty="0">
                <a:solidFill>
                  <a:srgbClr val="002060"/>
                </a:solidFill>
              </a:rPr>
              <a:t>$2,265,588</a:t>
            </a:r>
          </a:p>
        </p:txBody>
      </p:sp>
      <p:sp>
        <p:nvSpPr>
          <p:cNvPr id="10" name="TextBox 9"/>
          <p:cNvSpPr txBox="1"/>
          <p:nvPr/>
        </p:nvSpPr>
        <p:spPr>
          <a:xfrm>
            <a:off x="2094988" y="4875284"/>
            <a:ext cx="1159292" cy="400110"/>
          </a:xfrm>
          <a:prstGeom prst="rect">
            <a:avLst/>
          </a:prstGeom>
          <a:noFill/>
        </p:spPr>
        <p:txBody>
          <a:bodyPr wrap="none" rtlCol="0">
            <a:spAutoFit/>
          </a:bodyPr>
          <a:lstStyle/>
          <a:p>
            <a:r>
              <a:rPr lang="en-US" sz="2000" b="1" dirty="0">
                <a:solidFill>
                  <a:srgbClr val="002060"/>
                </a:solidFill>
              </a:rPr>
              <a:t>$658,992</a:t>
            </a:r>
          </a:p>
        </p:txBody>
      </p:sp>
    </p:spTree>
    <p:extLst>
      <p:ext uri="{BB962C8B-B14F-4D97-AF65-F5344CB8AC3E}">
        <p14:creationId xmlns:p14="http://schemas.microsoft.com/office/powerpoint/2010/main" val="780174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a:t>Expected Average Customer Size has Increased</a:t>
            </a:r>
          </a:p>
        </p:txBody>
      </p:sp>
      <p:sp>
        <p:nvSpPr>
          <p:cNvPr id="9" name="Slide Number Placeholder 8"/>
          <p:cNvSpPr>
            <a:spLocks noGrp="1"/>
          </p:cNvSpPr>
          <p:nvPr>
            <p:ph type="sldNum" sz="quarter" idx="15"/>
          </p:nvPr>
        </p:nvSpPr>
        <p:spPr/>
        <p:txBody>
          <a:bodyPr/>
          <a:lstStyle/>
          <a:p>
            <a:fld id="{83C9395C-8E1C-46BD-B8E7-4A4F9C75DBEB}" type="slidenum">
              <a:rPr lang="en-US" smtClean="0"/>
              <a:pPr/>
              <a:t>5</a:t>
            </a:fld>
            <a:endParaRPr lang="en-US" dirty="0"/>
          </a:p>
        </p:txBody>
      </p:sp>
      <p:sp>
        <p:nvSpPr>
          <p:cNvPr id="8" name="Content Placeholder 7"/>
          <p:cNvSpPr>
            <a:spLocks noGrp="1"/>
          </p:cNvSpPr>
          <p:nvPr>
            <p:ph type="body" sz="quarter" idx="16"/>
          </p:nvPr>
        </p:nvSpPr>
        <p:spPr>
          <a:xfrm>
            <a:off x="838199" y="1276788"/>
            <a:ext cx="10515601" cy="488950"/>
          </a:xfrm>
        </p:spPr>
        <p:txBody>
          <a:bodyPr>
            <a:noAutofit/>
          </a:bodyPr>
          <a:lstStyle/>
          <a:p>
            <a:r>
              <a:rPr lang="en-US" b="0" dirty="0"/>
              <a:t>Rapidly </a:t>
            </a:r>
            <a:r>
              <a:rPr lang="en-US" dirty="0"/>
              <a:t>Growing New Customer A</a:t>
            </a:r>
            <a:r>
              <a:rPr lang="en-US" b="0" dirty="0"/>
              <a:t>nnual </a:t>
            </a:r>
            <a:r>
              <a:rPr lang="en-US" dirty="0"/>
              <a:t>R</a:t>
            </a:r>
            <a:r>
              <a:rPr lang="en-US" b="0" dirty="0"/>
              <a:t>evenue Projections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355970923"/>
              </p:ext>
            </p:extLst>
          </p:nvPr>
        </p:nvGraphicFramePr>
        <p:xfrm>
          <a:off x="1280160" y="1952421"/>
          <a:ext cx="8582297" cy="43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4965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Markets</a:t>
            </a:r>
          </a:p>
        </p:txBody>
      </p:sp>
      <p:sp>
        <p:nvSpPr>
          <p:cNvPr id="2" name="Content Placeholder 1"/>
          <p:cNvSpPr>
            <a:spLocks noGrp="1"/>
          </p:cNvSpPr>
          <p:nvPr>
            <p:ph idx="1"/>
          </p:nvPr>
        </p:nvSpPr>
        <p:spPr>
          <a:xfrm>
            <a:off x="838198" y="3457780"/>
            <a:ext cx="4956545" cy="3240156"/>
          </a:xfrm>
        </p:spPr>
        <p:txBody>
          <a:bodyPr/>
          <a:lstStyle/>
          <a:p>
            <a:pPr marL="0" indent="0">
              <a:lnSpc>
                <a:spcPct val="100000"/>
              </a:lnSpc>
              <a:spcAft>
                <a:spcPts val="1200"/>
              </a:spcAft>
              <a:buNone/>
            </a:pPr>
            <a:r>
              <a:rPr lang="en-US" dirty="0">
                <a:solidFill>
                  <a:schemeClr val="accent3"/>
                </a:solidFill>
              </a:rPr>
              <a:t>Problem</a:t>
            </a:r>
          </a:p>
          <a:p>
            <a:pPr marL="292100" lvl="1" indent="-292100">
              <a:lnSpc>
                <a:spcPct val="100000"/>
              </a:lnSpc>
              <a:spcAft>
                <a:spcPts val="1200"/>
              </a:spcAft>
              <a:buClr>
                <a:schemeClr val="accent1"/>
              </a:buClr>
              <a:buFont typeface="Wingdings" panose="05000000000000000000" pitchFamily="2" charset="2"/>
              <a:buChar char="§"/>
            </a:pPr>
            <a:r>
              <a:rPr lang="en-US" dirty="0">
                <a:solidFill>
                  <a:srgbClr val="6E6458"/>
                </a:solidFill>
                <a:latin typeface="Arial" panose="020B0604020202020204" pitchFamily="34" charset="0"/>
                <a:cs typeface="Arial" panose="020B0604020202020204" pitchFamily="34" charset="0"/>
              </a:rPr>
              <a:t>Leading cause of morbidity &amp; mortality </a:t>
            </a:r>
          </a:p>
          <a:p>
            <a:pPr marL="292100" lvl="1" indent="-292100">
              <a:lnSpc>
                <a:spcPct val="100000"/>
              </a:lnSpc>
              <a:spcAft>
                <a:spcPts val="1200"/>
              </a:spcAft>
              <a:buClr>
                <a:schemeClr val="accent1"/>
              </a:buClr>
              <a:buFont typeface="Wingdings" panose="05000000000000000000" pitchFamily="2" charset="2"/>
              <a:buChar char="§"/>
            </a:pPr>
            <a:r>
              <a:rPr lang="en-US" dirty="0">
                <a:solidFill>
                  <a:srgbClr val="6E6458"/>
                </a:solidFill>
                <a:latin typeface="Arial" panose="020B0604020202020204" pitchFamily="34" charset="0"/>
                <a:cs typeface="Arial" panose="020B0604020202020204" pitchFamily="34" charset="0"/>
              </a:rPr>
              <a:t>Culture takes ~ 3 days for a result</a:t>
            </a:r>
          </a:p>
          <a:p>
            <a:pPr marL="292100" lvl="1" indent="-292100">
              <a:lnSpc>
                <a:spcPct val="100000"/>
              </a:lnSpc>
              <a:spcAft>
                <a:spcPts val="1200"/>
              </a:spcAft>
              <a:buClr>
                <a:schemeClr val="accent1"/>
              </a:buClr>
              <a:buFont typeface="Wingdings" panose="05000000000000000000" pitchFamily="2" charset="2"/>
              <a:buChar char="§"/>
            </a:pPr>
            <a:r>
              <a:rPr lang="en-US" dirty="0">
                <a:solidFill>
                  <a:srgbClr val="6E6458"/>
                </a:solidFill>
                <a:latin typeface="Arial" panose="020B0604020202020204" pitchFamily="34" charset="0"/>
                <a:cs typeface="Arial" panose="020B0604020202020204" pitchFamily="34" charset="0"/>
              </a:rPr>
              <a:t>Increased cost, delayed treatment, higher patient risk</a:t>
            </a:r>
          </a:p>
        </p:txBody>
      </p:sp>
      <p:sp>
        <p:nvSpPr>
          <p:cNvPr id="10" name="Slide Number Placeholder 9"/>
          <p:cNvSpPr>
            <a:spLocks noGrp="1"/>
          </p:cNvSpPr>
          <p:nvPr>
            <p:ph type="sldNum" sz="quarter" idx="15"/>
          </p:nvPr>
        </p:nvSpPr>
        <p:spPr>
          <a:xfrm>
            <a:off x="8610600" y="6846682"/>
            <a:ext cx="2743200" cy="365125"/>
          </a:xfrm>
        </p:spPr>
        <p:txBody>
          <a:bodyPr/>
          <a:lstStyle/>
          <a:p>
            <a:fld id="{83C9395C-8E1C-46BD-B8E7-4A4F9C75DBEB}" type="slidenum">
              <a:rPr lang="en-US" smtClean="0"/>
              <a:pPr/>
              <a:t>6</a:t>
            </a:fld>
            <a:endParaRPr lang="en-US" dirty="0"/>
          </a:p>
        </p:txBody>
      </p:sp>
      <p:sp>
        <p:nvSpPr>
          <p:cNvPr id="8" name="Content Placeholder 5"/>
          <p:cNvSpPr>
            <a:spLocks noGrp="1"/>
          </p:cNvSpPr>
          <p:nvPr>
            <p:ph type="body" sz="quarter" idx="16"/>
          </p:nvPr>
        </p:nvSpPr>
        <p:spPr>
          <a:xfrm>
            <a:off x="838198" y="1235099"/>
            <a:ext cx="10515601" cy="488950"/>
          </a:xfrm>
          <a:prstGeom prst="rect">
            <a:avLst/>
          </a:prstGeom>
        </p:spPr>
        <p:txBody>
          <a:bodyPr>
            <a:normAutofit/>
          </a:bodyPr>
          <a:lstStyle/>
          <a:p>
            <a:r>
              <a:rPr lang="en-US" dirty="0" err="1">
                <a:solidFill>
                  <a:schemeClr val="tx2"/>
                </a:solidFill>
              </a:rPr>
              <a:t>MDx</a:t>
            </a:r>
            <a:r>
              <a:rPr lang="en-US" dirty="0">
                <a:solidFill>
                  <a:schemeClr val="tx2"/>
                </a:solidFill>
              </a:rPr>
              <a:t> Testing Improves Patient Outcomes &amp; Lowers Cost of Care</a:t>
            </a:r>
          </a:p>
        </p:txBody>
      </p:sp>
      <p:sp>
        <p:nvSpPr>
          <p:cNvPr id="6" name="Content Placeholder 5"/>
          <p:cNvSpPr>
            <a:spLocks noGrp="1"/>
          </p:cNvSpPr>
          <p:nvPr>
            <p:ph sz="half" idx="4294967295"/>
          </p:nvPr>
        </p:nvSpPr>
        <p:spPr>
          <a:xfrm>
            <a:off x="6095997" y="3455668"/>
            <a:ext cx="5552663" cy="3200400"/>
          </a:xfrm>
        </p:spPr>
        <p:txBody>
          <a:bodyPr>
            <a:normAutofit/>
          </a:bodyPr>
          <a:lstStyle/>
          <a:p>
            <a:pPr marL="0" indent="0">
              <a:spcAft>
                <a:spcPts val="1200"/>
              </a:spcAft>
              <a:buNone/>
            </a:pPr>
            <a:r>
              <a:rPr lang="en-US" dirty="0">
                <a:solidFill>
                  <a:srgbClr val="4CA8CC"/>
                </a:solidFill>
              </a:rPr>
              <a:t>Solution</a:t>
            </a:r>
          </a:p>
          <a:p>
            <a:pPr marL="330200" indent="-330200">
              <a:spcAft>
                <a:spcPts val="1200"/>
              </a:spcAft>
              <a:buFont typeface="Wingdings" panose="05000000000000000000" pitchFamily="2" charset="2"/>
              <a:buChar char="§"/>
            </a:pPr>
            <a:r>
              <a:rPr lang="en-US" sz="2000" dirty="0" err="1">
                <a:solidFill>
                  <a:srgbClr val="6E6458"/>
                </a:solidFill>
                <a:latin typeface="Arial" panose="020B0604020202020204" pitchFamily="34" charset="0"/>
                <a:cs typeface="Arial" panose="020B0604020202020204" pitchFamily="34" charset="0"/>
              </a:rPr>
              <a:t>MDx</a:t>
            </a:r>
            <a:r>
              <a:rPr lang="en-US" sz="2000" dirty="0">
                <a:solidFill>
                  <a:srgbClr val="6E6458"/>
                </a:solidFill>
                <a:latin typeface="Arial" panose="020B0604020202020204" pitchFamily="34" charset="0"/>
                <a:cs typeface="Arial" panose="020B0604020202020204" pitchFamily="34" charset="0"/>
              </a:rPr>
              <a:t> reduces Time to Result to 1 day</a:t>
            </a:r>
          </a:p>
          <a:p>
            <a:pPr marL="330200" indent="-330200">
              <a:spcAft>
                <a:spcPts val="1200"/>
              </a:spcAft>
              <a:buFont typeface="Wingdings" panose="05000000000000000000" pitchFamily="2" charset="2"/>
              <a:buChar char="§"/>
            </a:pPr>
            <a:r>
              <a:rPr lang="en-US" sz="2000" dirty="0">
                <a:solidFill>
                  <a:srgbClr val="6E6458"/>
                </a:solidFill>
                <a:latin typeface="Arial" panose="020B0604020202020204" pitchFamily="34" charset="0"/>
                <a:cs typeface="Arial" panose="020B0604020202020204" pitchFamily="34" charset="0"/>
              </a:rPr>
              <a:t>Length of stay reduced by 6.2 days</a:t>
            </a:r>
          </a:p>
          <a:p>
            <a:pPr marL="330200" indent="-330200">
              <a:spcAft>
                <a:spcPts val="1200"/>
              </a:spcAft>
              <a:buFont typeface="Wingdings" panose="05000000000000000000" pitchFamily="2" charset="2"/>
              <a:buChar char="§"/>
            </a:pPr>
            <a:r>
              <a:rPr lang="en-US" sz="2000" dirty="0">
                <a:solidFill>
                  <a:srgbClr val="6E6458"/>
                </a:solidFill>
                <a:latin typeface="Arial" panose="020B0604020202020204" pitchFamily="34" charset="0"/>
                <a:cs typeface="Arial" panose="020B0604020202020204" pitchFamily="34" charset="0"/>
              </a:rPr>
              <a:t>Average savings is ~ $7,000 per incident</a:t>
            </a:r>
          </a:p>
          <a:p>
            <a:pPr>
              <a:spcAft>
                <a:spcPts val="1200"/>
              </a:spcAft>
              <a:buFont typeface="Arial" panose="020B0604020202020204" pitchFamily="34" charset="0"/>
              <a:buChar char="•"/>
            </a:pPr>
            <a:endParaRPr lang="en-US" dirty="0"/>
          </a:p>
          <a:p>
            <a:pPr>
              <a:spcAft>
                <a:spcPts val="1200"/>
              </a:spcAft>
            </a:pP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58" y="2469439"/>
            <a:ext cx="874216" cy="874216"/>
          </a:xfrm>
          <a:prstGeom prst="rect">
            <a:avLst/>
          </a:prstGeom>
          <a:effectLst>
            <a:outerShdw blurRad="114300" dist="76200" dir="2700000" algn="tl" rotWithShape="0">
              <a:prstClr val="black">
                <a:alpha val="30000"/>
              </a:prst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010" y="2434818"/>
            <a:ext cx="874216" cy="874216"/>
          </a:xfrm>
          <a:prstGeom prst="rect">
            <a:avLst/>
          </a:prstGeom>
          <a:effectLst>
            <a:outerShdw blurRad="114300" dist="76200" dir="2700000" algn="tl" rotWithShape="0">
              <a:prstClr val="black">
                <a:alpha val="30000"/>
              </a:prstClr>
            </a:outerShdw>
          </a:effectLst>
        </p:spPr>
      </p:pic>
      <p:cxnSp>
        <p:nvCxnSpPr>
          <p:cNvPr id="16" name="Straight Connector 15"/>
          <p:cNvCxnSpPr>
            <a:cxnSpLocks/>
          </p:cNvCxnSpPr>
          <p:nvPr/>
        </p:nvCxnSpPr>
        <p:spPr>
          <a:xfrm flipV="1">
            <a:off x="1934632" y="2916326"/>
            <a:ext cx="3358855" cy="4930"/>
          </a:xfrm>
          <a:prstGeom prst="line">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7114784" y="2916326"/>
            <a:ext cx="3198343" cy="0"/>
          </a:xfrm>
          <a:prstGeom prst="line">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439169" y="1917725"/>
            <a:ext cx="2495363" cy="400110"/>
          </a:xfrm>
          <a:prstGeom prst="rect">
            <a:avLst/>
          </a:prstGeom>
        </p:spPr>
        <p:txBody>
          <a:bodyPr wrap="none">
            <a:spAutoFit/>
          </a:bodyPr>
          <a:lstStyle/>
          <a:p>
            <a:r>
              <a:rPr lang="en-US" sz="2000" u="sng" dirty="0"/>
              <a:t>Example: Blood Sepsis</a:t>
            </a:r>
          </a:p>
        </p:txBody>
      </p:sp>
    </p:spTree>
    <p:extLst>
      <p:ext uri="{BB962C8B-B14F-4D97-AF65-F5344CB8AC3E}">
        <p14:creationId xmlns:p14="http://schemas.microsoft.com/office/powerpoint/2010/main" val="175455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Markets</a:t>
            </a:r>
          </a:p>
        </p:txBody>
      </p:sp>
      <p:sp>
        <p:nvSpPr>
          <p:cNvPr id="2" name="Content Placeholder 1"/>
          <p:cNvSpPr>
            <a:spLocks noGrp="1"/>
          </p:cNvSpPr>
          <p:nvPr>
            <p:ph idx="1"/>
          </p:nvPr>
        </p:nvSpPr>
        <p:spPr>
          <a:xfrm>
            <a:off x="1245704" y="2160104"/>
            <a:ext cx="10108094" cy="3498049"/>
          </a:xfrm>
        </p:spPr>
        <p:txBody>
          <a:bodyPr>
            <a:normAutofit/>
          </a:bodyPr>
          <a:lstStyle/>
          <a:p>
            <a:pPr>
              <a:spcAft>
                <a:spcPts val="1600"/>
              </a:spcAft>
              <a:buClr>
                <a:schemeClr val="accent1"/>
              </a:buClr>
              <a:buSzPct val="90000"/>
              <a:buFont typeface="Wingdings" panose="05000000000000000000" pitchFamily="2" charset="2"/>
              <a:buChar char="§"/>
            </a:pPr>
            <a:r>
              <a:rPr lang="en-US" dirty="0">
                <a:solidFill>
                  <a:srgbClr val="6E6458"/>
                </a:solidFill>
                <a:latin typeface="Arial"/>
                <a:cs typeface="Arial"/>
              </a:rPr>
              <a:t>Gastro Intestinal Distress				$800MM*</a:t>
            </a:r>
          </a:p>
          <a:p>
            <a:pPr>
              <a:spcAft>
                <a:spcPts val="1600"/>
              </a:spcAft>
              <a:buClr>
                <a:schemeClr val="accent1"/>
              </a:buClr>
              <a:buSzPct val="90000"/>
              <a:buFont typeface="Wingdings" panose="05000000000000000000" pitchFamily="2" charset="2"/>
              <a:buChar char="§"/>
            </a:pPr>
            <a:r>
              <a:rPr lang="en-US" dirty="0">
                <a:solidFill>
                  <a:srgbClr val="6E6458"/>
                </a:solidFill>
                <a:latin typeface="Arial"/>
                <a:cs typeface="Arial"/>
              </a:rPr>
              <a:t>Blood Sepsis					$200MM</a:t>
            </a:r>
          </a:p>
          <a:p>
            <a:pPr>
              <a:spcAft>
                <a:spcPts val="1600"/>
              </a:spcAft>
              <a:buClr>
                <a:schemeClr val="accent1"/>
              </a:buClr>
              <a:buSzPct val="90000"/>
              <a:buFont typeface="Wingdings" panose="05000000000000000000" pitchFamily="2" charset="2"/>
              <a:buChar char="§"/>
            </a:pPr>
            <a:r>
              <a:rPr lang="en-US" dirty="0">
                <a:solidFill>
                  <a:srgbClr val="6E6458"/>
                </a:solidFill>
                <a:latin typeface="Arial"/>
                <a:cs typeface="Arial"/>
              </a:rPr>
              <a:t>Whooping Cough					$250MM</a:t>
            </a:r>
          </a:p>
          <a:p>
            <a:pPr>
              <a:spcAft>
                <a:spcPts val="1600"/>
              </a:spcAft>
              <a:buClr>
                <a:schemeClr val="accent1"/>
              </a:buClr>
              <a:buSzPct val="90000"/>
              <a:buFont typeface="Wingdings" panose="05000000000000000000" pitchFamily="2" charset="2"/>
              <a:buChar char="§"/>
            </a:pPr>
            <a:r>
              <a:rPr lang="en-US" dirty="0">
                <a:solidFill>
                  <a:srgbClr val="6E6458"/>
                </a:solidFill>
                <a:latin typeface="Arial"/>
                <a:cs typeface="Arial"/>
              </a:rPr>
              <a:t>Group B Strep (Neo-natal Meningitis)		$200MM</a:t>
            </a:r>
          </a:p>
          <a:p>
            <a:pPr>
              <a:spcAft>
                <a:spcPts val="1600"/>
              </a:spcAft>
              <a:buClr>
                <a:schemeClr val="accent1"/>
              </a:buClr>
              <a:buSzPct val="90000"/>
              <a:buFont typeface="Wingdings" panose="05000000000000000000" pitchFamily="2" charset="2"/>
              <a:buChar char="§"/>
            </a:pPr>
            <a:r>
              <a:rPr lang="en-US" dirty="0">
                <a:solidFill>
                  <a:srgbClr val="6E6458"/>
                </a:solidFill>
                <a:latin typeface="Arial"/>
                <a:cs typeface="Arial"/>
              </a:rPr>
              <a:t>Products in Development Pipeline		$300MM+</a:t>
            </a:r>
          </a:p>
        </p:txBody>
      </p:sp>
      <p:sp>
        <p:nvSpPr>
          <p:cNvPr id="5" name="Slide Number Placeholder 4"/>
          <p:cNvSpPr>
            <a:spLocks noGrp="1"/>
          </p:cNvSpPr>
          <p:nvPr>
            <p:ph type="sldNum" sz="quarter" idx="15"/>
          </p:nvPr>
        </p:nvSpPr>
        <p:spPr/>
        <p:txBody>
          <a:bodyPr/>
          <a:lstStyle/>
          <a:p>
            <a:fld id="{83C9395C-8E1C-46BD-B8E7-4A4F9C75DBEB}" type="slidenum">
              <a:rPr lang="en-US" smtClean="0"/>
              <a:pPr/>
              <a:t>7</a:t>
            </a:fld>
            <a:endParaRPr lang="en-US" dirty="0"/>
          </a:p>
        </p:txBody>
      </p:sp>
      <p:sp>
        <p:nvSpPr>
          <p:cNvPr id="4" name="Text Placeholder 3"/>
          <p:cNvSpPr>
            <a:spLocks noGrp="1"/>
          </p:cNvSpPr>
          <p:nvPr>
            <p:ph type="body" sz="quarter" idx="16"/>
          </p:nvPr>
        </p:nvSpPr>
        <p:spPr>
          <a:xfrm>
            <a:off x="838198" y="1246186"/>
            <a:ext cx="10515601" cy="518811"/>
          </a:xfrm>
        </p:spPr>
        <p:txBody>
          <a:bodyPr>
            <a:normAutofit/>
          </a:bodyPr>
          <a:lstStyle/>
          <a:p>
            <a:r>
              <a:rPr lang="en-US" dirty="0">
                <a:solidFill>
                  <a:schemeClr val="tx2"/>
                </a:solidFill>
              </a:rPr>
              <a:t>Our Tests Target an Estimated $1.75B Addressable U.S. Market</a:t>
            </a:r>
          </a:p>
        </p:txBody>
      </p:sp>
      <p:sp>
        <p:nvSpPr>
          <p:cNvPr id="10" name="Rectangle 13"/>
          <p:cNvSpPr>
            <a:spLocks noChangeArrowheads="1"/>
          </p:cNvSpPr>
          <p:nvPr/>
        </p:nvSpPr>
        <p:spPr bwMode="auto">
          <a:xfrm>
            <a:off x="3298869" y="1920600"/>
            <a:ext cx="533400" cy="641350"/>
          </a:xfrm>
          <a:prstGeom prst="rect">
            <a:avLst/>
          </a:prstGeom>
          <a:noFill/>
          <a:ln w="9525">
            <a:noFill/>
            <a:miter lim="800000"/>
            <a:headEnd/>
            <a:tailEnd/>
          </a:ln>
        </p:spPr>
        <p:txBody>
          <a:bodyPr lIns="91280" tIns="45641" rIns="91280" bIns="45641">
            <a:prstTxWarp prst="textNoShape">
              <a:avLst/>
            </a:prstTxWarp>
            <a:spAutoFit/>
          </a:bodyPr>
          <a:lstStyle/>
          <a:p>
            <a:endParaRPr lang="en-US" dirty="0"/>
          </a:p>
          <a:p>
            <a:endParaRPr lang="en-US" dirty="0"/>
          </a:p>
        </p:txBody>
      </p:sp>
      <p:sp>
        <p:nvSpPr>
          <p:cNvPr id="6" name="TextBox 5"/>
          <p:cNvSpPr txBox="1"/>
          <p:nvPr/>
        </p:nvSpPr>
        <p:spPr>
          <a:xfrm>
            <a:off x="997005" y="5336367"/>
            <a:ext cx="2114646" cy="307777"/>
          </a:xfrm>
          <a:prstGeom prst="rect">
            <a:avLst/>
          </a:prstGeom>
          <a:noFill/>
        </p:spPr>
        <p:txBody>
          <a:bodyPr wrap="square" rtlCol="0">
            <a:spAutoFit/>
          </a:bodyPr>
          <a:lstStyle/>
          <a:p>
            <a:r>
              <a:rPr lang="en-US" sz="1400" dirty="0"/>
              <a:t>* Company estimates</a:t>
            </a:r>
          </a:p>
        </p:txBody>
      </p:sp>
    </p:spTree>
    <p:extLst>
      <p:ext uri="{BB962C8B-B14F-4D97-AF65-F5344CB8AC3E}">
        <p14:creationId xmlns:p14="http://schemas.microsoft.com/office/powerpoint/2010/main" val="33306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Our System </a:t>
            </a:r>
            <a:endParaRPr lang="en-US" dirty="0">
              <a:solidFill>
                <a:schemeClr val="accent4"/>
              </a:solidFill>
            </a:endParaRPr>
          </a:p>
        </p:txBody>
      </p:sp>
      <p:sp>
        <p:nvSpPr>
          <p:cNvPr id="2" name="Content Placeholder 1"/>
          <p:cNvSpPr>
            <a:spLocks noGrp="1"/>
          </p:cNvSpPr>
          <p:nvPr>
            <p:ph idx="1"/>
          </p:nvPr>
        </p:nvSpPr>
        <p:spPr>
          <a:xfrm>
            <a:off x="4062851" y="1969275"/>
            <a:ext cx="6820497" cy="4544730"/>
          </a:xfrm>
        </p:spPr>
        <p:txBody>
          <a:bodyPr>
            <a:normAutofit fontScale="92500" lnSpcReduction="10000"/>
          </a:bodyPr>
          <a:lstStyle/>
          <a:p>
            <a:pPr marL="0" indent="0">
              <a:lnSpc>
                <a:spcPct val="110000"/>
              </a:lnSpc>
              <a:buNone/>
            </a:pPr>
            <a:r>
              <a:rPr lang="en-US" b="1" dirty="0">
                <a:solidFill>
                  <a:srgbClr val="534B42"/>
                </a:solidFill>
                <a:latin typeface="Arial" panose="020B0604020202020204" pitchFamily="34" charset="0"/>
                <a:cs typeface="Arial" panose="020B0604020202020204" pitchFamily="34" charset="0"/>
              </a:rPr>
              <a:t>Analyzer</a:t>
            </a:r>
          </a:p>
          <a:p>
            <a:pPr marL="458788" lvl="1" indent="-342900">
              <a:lnSpc>
                <a:spcPct val="110000"/>
              </a:lnSpc>
              <a:buFont typeface="Wingdings" panose="05000000000000000000" pitchFamily="2" charset="2"/>
              <a:buChar char="§"/>
            </a:pPr>
            <a:r>
              <a:rPr lang="en-US" dirty="0">
                <a:solidFill>
                  <a:srgbClr val="6E6458"/>
                </a:solidFill>
                <a:latin typeface="Arial" panose="020B0604020202020204" pitchFamily="34" charset="0"/>
                <a:cs typeface="Arial" panose="020B0604020202020204" pitchFamily="34" charset="0"/>
              </a:rPr>
              <a:t>Works with all Great Basin assays</a:t>
            </a:r>
          </a:p>
          <a:p>
            <a:pPr marL="458788" lvl="1" indent="-342900">
              <a:lnSpc>
                <a:spcPct val="110000"/>
              </a:lnSpc>
              <a:buFont typeface="Wingdings" panose="05000000000000000000" pitchFamily="2" charset="2"/>
              <a:buChar char="§"/>
            </a:pPr>
            <a:r>
              <a:rPr lang="en-US" dirty="0">
                <a:solidFill>
                  <a:srgbClr val="6E6458"/>
                </a:solidFill>
                <a:latin typeface="Arial" panose="020B0604020202020204" pitchFamily="34" charset="0"/>
                <a:cs typeface="Arial" panose="020B0604020202020204" pitchFamily="34" charset="0"/>
              </a:rPr>
              <a:t>Does not require special staffing to read results</a:t>
            </a:r>
          </a:p>
          <a:p>
            <a:pPr marL="458788" lvl="1" indent="-342900">
              <a:lnSpc>
                <a:spcPct val="110000"/>
              </a:lnSpc>
              <a:buFont typeface="Wingdings" panose="05000000000000000000" pitchFamily="2" charset="2"/>
              <a:buChar char="§"/>
            </a:pPr>
            <a:r>
              <a:rPr lang="en-US" dirty="0">
                <a:solidFill>
                  <a:srgbClr val="6E6458"/>
                </a:solidFill>
                <a:latin typeface="Arial" panose="020B0604020202020204" pitchFamily="34" charset="0"/>
                <a:cs typeface="Arial" panose="020B0604020202020204" pitchFamily="34" charset="0"/>
              </a:rPr>
              <a:t>Small footprint – requires little bench space</a:t>
            </a:r>
          </a:p>
          <a:p>
            <a:pPr marL="458788" lvl="1" indent="-342900">
              <a:lnSpc>
                <a:spcPct val="110000"/>
              </a:lnSpc>
              <a:buFont typeface="Wingdings" panose="05000000000000000000" pitchFamily="2" charset="2"/>
              <a:buChar char="§"/>
            </a:pPr>
            <a:r>
              <a:rPr lang="en-US" dirty="0">
                <a:solidFill>
                  <a:srgbClr val="6E6458"/>
                </a:solidFill>
                <a:latin typeface="Arial" panose="020B0604020202020204" pitchFamily="34" charset="0"/>
                <a:cs typeface="Arial" panose="020B0604020202020204" pitchFamily="34" charset="0"/>
              </a:rPr>
              <a:t>No </a:t>
            </a:r>
            <a:r>
              <a:rPr lang="en-US" dirty="0" err="1">
                <a:solidFill>
                  <a:srgbClr val="6E6458"/>
                </a:solidFill>
                <a:latin typeface="Arial" panose="020B0604020202020204" pitchFamily="34" charset="0"/>
                <a:cs typeface="Arial" panose="020B0604020202020204" pitchFamily="34" charset="0"/>
              </a:rPr>
              <a:t>CapEx</a:t>
            </a:r>
            <a:r>
              <a:rPr lang="en-US" dirty="0">
                <a:solidFill>
                  <a:srgbClr val="6E6458"/>
                </a:solidFill>
                <a:latin typeface="Arial" panose="020B0604020202020204" pitchFamily="34" charset="0"/>
                <a:cs typeface="Arial" panose="020B0604020202020204" pitchFamily="34" charset="0"/>
              </a:rPr>
              <a:t>, value proposition</a:t>
            </a:r>
          </a:p>
          <a:p>
            <a:pPr marL="0" indent="0">
              <a:lnSpc>
                <a:spcPct val="110000"/>
              </a:lnSpc>
              <a:spcBef>
                <a:spcPts val="600"/>
              </a:spcBef>
              <a:buNone/>
            </a:pPr>
            <a:r>
              <a:rPr lang="en-US" b="1" dirty="0">
                <a:solidFill>
                  <a:srgbClr val="534B42"/>
                </a:solidFill>
                <a:latin typeface="Arial" panose="020B0604020202020204" pitchFamily="34" charset="0"/>
                <a:cs typeface="Arial" panose="020B0604020202020204" pitchFamily="34" charset="0"/>
              </a:rPr>
              <a:t>Cartridges</a:t>
            </a:r>
          </a:p>
          <a:p>
            <a:pPr marL="458788" lvl="1" indent="-342900">
              <a:lnSpc>
                <a:spcPct val="110000"/>
              </a:lnSpc>
              <a:buFont typeface="Wingdings" panose="05000000000000000000" pitchFamily="2" charset="2"/>
              <a:buChar char="§"/>
            </a:pPr>
            <a:r>
              <a:rPr lang="en-US" dirty="0">
                <a:solidFill>
                  <a:srgbClr val="6E6458"/>
                </a:solidFill>
                <a:latin typeface="Arial" panose="020B0604020202020204" pitchFamily="34" charset="0"/>
                <a:cs typeface="Arial" panose="020B0604020202020204" pitchFamily="34" charset="0"/>
              </a:rPr>
              <a:t>Single-use, minimal steps to prep</a:t>
            </a:r>
          </a:p>
          <a:p>
            <a:pPr marL="458788" lvl="1" indent="-342900">
              <a:lnSpc>
                <a:spcPct val="110000"/>
              </a:lnSpc>
              <a:buFont typeface="Wingdings" panose="05000000000000000000" pitchFamily="2" charset="2"/>
              <a:buChar char="§"/>
            </a:pPr>
            <a:r>
              <a:rPr lang="en-US" dirty="0">
                <a:solidFill>
                  <a:srgbClr val="6E6458"/>
                </a:solidFill>
                <a:latin typeface="Arial" panose="020B0604020202020204" pitchFamily="34" charset="0"/>
                <a:cs typeface="Arial" panose="020B0604020202020204" pitchFamily="34" charset="0"/>
              </a:rPr>
              <a:t>Up to 5 answers per specimen</a:t>
            </a:r>
          </a:p>
          <a:p>
            <a:pPr marL="458788" lvl="1" indent="-342900">
              <a:lnSpc>
                <a:spcPct val="110000"/>
              </a:lnSpc>
              <a:buFont typeface="Wingdings" panose="05000000000000000000" pitchFamily="2" charset="2"/>
              <a:buChar char="§"/>
            </a:pPr>
            <a:r>
              <a:rPr lang="en-US" dirty="0">
                <a:solidFill>
                  <a:srgbClr val="6E6458"/>
                </a:solidFill>
                <a:latin typeface="Arial" panose="020B0604020202020204" pitchFamily="34" charset="0"/>
                <a:cs typeface="Arial" panose="020B0604020202020204" pitchFamily="34" charset="0"/>
              </a:rPr>
              <a:t>Same cartridge design for all assays</a:t>
            </a:r>
          </a:p>
          <a:p>
            <a:pPr marL="458788" lvl="1" indent="-342900">
              <a:lnSpc>
                <a:spcPct val="110000"/>
              </a:lnSpc>
              <a:buFont typeface="Wingdings" panose="05000000000000000000" pitchFamily="2" charset="2"/>
              <a:buChar char="§"/>
            </a:pPr>
            <a:r>
              <a:rPr lang="en-US" dirty="0">
                <a:solidFill>
                  <a:srgbClr val="6E6458"/>
                </a:solidFill>
                <a:latin typeface="Arial" panose="020B0604020202020204" pitchFamily="34" charset="0"/>
                <a:cs typeface="Arial" panose="020B0604020202020204" pitchFamily="34" charset="0"/>
              </a:rPr>
              <a:t>Designed for cost and manufacturability</a:t>
            </a:r>
          </a:p>
          <a:p>
            <a:pPr marL="404813" lvl="1">
              <a:lnSpc>
                <a:spcPct val="110000"/>
              </a:lnSpc>
            </a:pPr>
            <a:endParaRPr lang="en-US" dirty="0"/>
          </a:p>
        </p:txBody>
      </p:sp>
      <p:sp>
        <p:nvSpPr>
          <p:cNvPr id="3" name="Slide Number Placeholder 2"/>
          <p:cNvSpPr>
            <a:spLocks noGrp="1"/>
          </p:cNvSpPr>
          <p:nvPr>
            <p:ph type="sldNum" sz="quarter" idx="15"/>
          </p:nvPr>
        </p:nvSpPr>
        <p:spPr>
          <a:prstGeom prst="rect">
            <a:avLst/>
          </a:prstGeom>
        </p:spPr>
        <p:txBody>
          <a:bodyPr/>
          <a:lstStyle/>
          <a:p>
            <a:fld id="{DCB877E2-879B-42B0-80E0-3B12192A617B}" type="slidenum">
              <a:rPr lang="en-US" smtClean="0"/>
              <a:pPr/>
              <a:t>8</a:t>
            </a:fld>
            <a:endParaRPr lang="en-US" dirty="0"/>
          </a:p>
        </p:txBody>
      </p:sp>
      <p:sp>
        <p:nvSpPr>
          <p:cNvPr id="4" name="Text Placeholder 3"/>
          <p:cNvSpPr>
            <a:spLocks noGrp="1"/>
          </p:cNvSpPr>
          <p:nvPr>
            <p:ph type="body" sz="quarter" idx="16"/>
          </p:nvPr>
        </p:nvSpPr>
        <p:spPr>
          <a:prstGeom prst="rect">
            <a:avLst/>
          </a:prstGeom>
        </p:spPr>
        <p:txBody>
          <a:bodyPr>
            <a:normAutofit/>
          </a:bodyPr>
          <a:lstStyle/>
          <a:p>
            <a:r>
              <a:rPr lang="en-US" dirty="0"/>
              <a:t>Great Basin’s Affordable Solution Designed for Small-Medium Hospitals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409" y="4733180"/>
            <a:ext cx="2499946" cy="1355604"/>
          </a:xfrm>
          <a:prstGeom prst="rect">
            <a:avLst/>
          </a:prstGeom>
        </p:spPr>
      </p:pic>
      <p:pic>
        <p:nvPicPr>
          <p:cNvPr id="7" name="Picture 6"/>
          <p:cNvPicPr>
            <a:picLocks noChangeAspect="1"/>
          </p:cNvPicPr>
          <p:nvPr/>
        </p:nvPicPr>
        <p:blipFill>
          <a:blip r:embed="rId3"/>
          <a:stretch>
            <a:fillRect/>
          </a:stretch>
        </p:blipFill>
        <p:spPr>
          <a:xfrm>
            <a:off x="1761741" y="1698492"/>
            <a:ext cx="1830658" cy="2699588"/>
          </a:xfrm>
          <a:prstGeom prst="rect">
            <a:avLst/>
          </a:prstGeom>
        </p:spPr>
      </p:pic>
    </p:spTree>
    <p:extLst>
      <p:ext uri="{BB962C8B-B14F-4D97-AF65-F5344CB8AC3E}">
        <p14:creationId xmlns:p14="http://schemas.microsoft.com/office/powerpoint/2010/main" val="192894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Technology</a:t>
            </a:r>
          </a:p>
        </p:txBody>
      </p:sp>
      <p:sp>
        <p:nvSpPr>
          <p:cNvPr id="2" name="Content Placeholder 1"/>
          <p:cNvSpPr>
            <a:spLocks noGrp="1"/>
          </p:cNvSpPr>
          <p:nvPr>
            <p:ph idx="1"/>
          </p:nvPr>
        </p:nvSpPr>
        <p:spPr/>
        <p:txBody>
          <a:bodyPr>
            <a:normAutofit/>
          </a:bodyPr>
          <a:lstStyle/>
          <a:p>
            <a:pPr>
              <a:spcAft>
                <a:spcPts val="1600"/>
              </a:spcAft>
              <a:buClr>
                <a:schemeClr val="accent1"/>
              </a:buClr>
              <a:buSzPct val="90000"/>
              <a:buFont typeface="Courier New" charset="0"/>
              <a:buChar char="o"/>
            </a:pPr>
            <a:endParaRPr lang="en-US" dirty="0">
              <a:solidFill>
                <a:srgbClr val="675C53"/>
              </a:solidFill>
              <a:latin typeface="Arial"/>
              <a:cs typeface="Arial"/>
            </a:endParaRPr>
          </a:p>
          <a:p>
            <a:pPr>
              <a:spcAft>
                <a:spcPts val="1600"/>
              </a:spcAft>
              <a:buClr>
                <a:schemeClr val="accent1"/>
              </a:buClr>
              <a:buSzPct val="90000"/>
              <a:buFont typeface="Wingdings" panose="05000000000000000000" pitchFamily="2" charset="2"/>
              <a:buChar char="§"/>
            </a:pPr>
            <a:r>
              <a:rPr lang="en-US" dirty="0">
                <a:solidFill>
                  <a:srgbClr val="6E6458"/>
                </a:solidFill>
                <a:latin typeface="Arial"/>
                <a:cs typeface="Arial"/>
              </a:rPr>
              <a:t>First U.S. Patent issued 2013</a:t>
            </a:r>
          </a:p>
          <a:p>
            <a:pPr>
              <a:spcAft>
                <a:spcPts val="1600"/>
              </a:spcAft>
              <a:buClr>
                <a:schemeClr val="accent1"/>
              </a:buClr>
              <a:buSzPct val="90000"/>
              <a:buFont typeface="Wingdings" panose="05000000000000000000" pitchFamily="2" charset="2"/>
              <a:buChar char="§"/>
            </a:pPr>
            <a:r>
              <a:rPr lang="en-US" dirty="0">
                <a:solidFill>
                  <a:srgbClr val="6E6458"/>
                </a:solidFill>
                <a:latin typeface="Arial"/>
                <a:cs typeface="Arial"/>
              </a:rPr>
              <a:t>$0.23 per chip</a:t>
            </a:r>
          </a:p>
          <a:p>
            <a:pPr>
              <a:spcAft>
                <a:spcPts val="1600"/>
              </a:spcAft>
              <a:buClr>
                <a:schemeClr val="accent1"/>
              </a:buClr>
              <a:buSzPct val="90000"/>
              <a:buFont typeface="Wingdings" panose="05000000000000000000" pitchFamily="2" charset="2"/>
              <a:buChar char="§"/>
            </a:pPr>
            <a:r>
              <a:rPr lang="en-US" dirty="0">
                <a:solidFill>
                  <a:srgbClr val="6E6458"/>
                </a:solidFill>
                <a:latin typeface="Arial"/>
                <a:cs typeface="Arial"/>
              </a:rPr>
              <a:t>Up to 64 target array</a:t>
            </a:r>
          </a:p>
          <a:p>
            <a:pPr>
              <a:spcAft>
                <a:spcPts val="1600"/>
              </a:spcAft>
              <a:buClr>
                <a:schemeClr val="accent1"/>
              </a:buClr>
              <a:buSzPct val="90000"/>
              <a:buFont typeface="Wingdings" panose="05000000000000000000" pitchFamily="2" charset="2"/>
              <a:buChar char="§"/>
            </a:pPr>
            <a:r>
              <a:rPr lang="en-US" dirty="0">
                <a:solidFill>
                  <a:srgbClr val="6E6458"/>
                </a:solidFill>
                <a:latin typeface="Arial"/>
                <a:cs typeface="Arial"/>
              </a:rPr>
              <a:t>Sensitivity for direct-from-specimen detection</a:t>
            </a:r>
          </a:p>
        </p:txBody>
      </p:sp>
      <p:sp>
        <p:nvSpPr>
          <p:cNvPr id="5" name="Slide Number Placeholder 4"/>
          <p:cNvSpPr>
            <a:spLocks noGrp="1"/>
          </p:cNvSpPr>
          <p:nvPr>
            <p:ph type="sldNum" sz="quarter" idx="15"/>
          </p:nvPr>
        </p:nvSpPr>
        <p:spPr/>
        <p:txBody>
          <a:bodyPr/>
          <a:lstStyle/>
          <a:p>
            <a:fld id="{83C9395C-8E1C-46BD-B8E7-4A4F9C75DBEB}" type="slidenum">
              <a:rPr lang="en-US" smtClean="0"/>
              <a:pPr/>
              <a:t>9</a:t>
            </a:fld>
            <a:endParaRPr lang="en-US" dirty="0"/>
          </a:p>
        </p:txBody>
      </p:sp>
      <p:sp>
        <p:nvSpPr>
          <p:cNvPr id="4" name="Text Placeholder 3"/>
          <p:cNvSpPr>
            <a:spLocks noGrp="1"/>
          </p:cNvSpPr>
          <p:nvPr>
            <p:ph type="body" sz="quarter" idx="16"/>
          </p:nvPr>
        </p:nvSpPr>
        <p:spPr>
          <a:xfrm>
            <a:off x="838198" y="1246186"/>
            <a:ext cx="10515601" cy="518811"/>
          </a:xfrm>
        </p:spPr>
        <p:txBody>
          <a:bodyPr>
            <a:normAutofit/>
          </a:bodyPr>
          <a:lstStyle/>
          <a:p>
            <a:r>
              <a:rPr lang="en-US" dirty="0">
                <a:solidFill>
                  <a:schemeClr val="tx2"/>
                </a:solidFill>
              </a:rPr>
              <a:t>Highly Sensitive Multi-Plex Detection</a:t>
            </a:r>
          </a:p>
        </p:txBody>
      </p:sp>
      <p:sp>
        <p:nvSpPr>
          <p:cNvPr id="10" name="Rectangle 13"/>
          <p:cNvSpPr>
            <a:spLocks noChangeArrowheads="1"/>
          </p:cNvSpPr>
          <p:nvPr/>
        </p:nvSpPr>
        <p:spPr bwMode="auto">
          <a:xfrm>
            <a:off x="3298869" y="1920600"/>
            <a:ext cx="533400" cy="641350"/>
          </a:xfrm>
          <a:prstGeom prst="rect">
            <a:avLst/>
          </a:prstGeom>
          <a:noFill/>
          <a:ln w="9525">
            <a:noFill/>
            <a:miter lim="800000"/>
            <a:headEnd/>
            <a:tailEnd/>
          </a:ln>
        </p:spPr>
        <p:txBody>
          <a:bodyPr lIns="91280" tIns="45641" rIns="91280" bIns="45641">
            <a:prstTxWarp prst="textNoShape">
              <a:avLst/>
            </a:prstTxWarp>
            <a:spAutoFit/>
          </a:bodyPr>
          <a:lstStyle/>
          <a:p>
            <a:endParaRPr lang="en-US" dirty="0"/>
          </a:p>
          <a:p>
            <a:endParaRPr lang="en-US" dirty="0"/>
          </a:p>
        </p:txBody>
      </p:sp>
      <p:pic>
        <p:nvPicPr>
          <p:cNvPr id="67" name="Content Placeholder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3118" y="1452846"/>
            <a:ext cx="3291847" cy="4389129"/>
          </a:xfrm>
          <a:prstGeom prst="rect">
            <a:avLst/>
          </a:prstGeom>
        </p:spPr>
      </p:pic>
    </p:spTree>
    <p:extLst>
      <p:ext uri="{BB962C8B-B14F-4D97-AF65-F5344CB8AC3E}">
        <p14:creationId xmlns:p14="http://schemas.microsoft.com/office/powerpoint/2010/main" val="3312673184"/>
      </p:ext>
    </p:extLst>
  </p:cSld>
  <p:clrMapOvr>
    <a:masterClrMapping/>
  </p:clrMapOvr>
</p:sld>
</file>

<file path=ppt/theme/theme1.xml><?xml version="1.0" encoding="utf-8"?>
<a:theme xmlns:a="http://schemas.openxmlformats.org/drawingml/2006/main" name="GBS Template without graphic">
  <a:themeElements>
    <a:clrScheme name="Great Basin">
      <a:dk1>
        <a:srgbClr val="000000"/>
      </a:dk1>
      <a:lt1>
        <a:srgbClr val="FFFFFF"/>
      </a:lt1>
      <a:dk2>
        <a:srgbClr val="032849"/>
      </a:dk2>
      <a:lt2>
        <a:srgbClr val="52B3D9"/>
      </a:lt2>
      <a:accent1>
        <a:srgbClr val="D89E5D"/>
      </a:accent1>
      <a:accent2>
        <a:srgbClr val="52B3D9"/>
      </a:accent2>
      <a:accent3>
        <a:srgbClr val="C4482A"/>
      </a:accent3>
      <a:accent4>
        <a:srgbClr val="E5752F"/>
      </a:accent4>
      <a:accent5>
        <a:srgbClr val="7B821E"/>
      </a:accent5>
      <a:accent6>
        <a:srgbClr val="8D8172"/>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at Basin PowerPoint with instructions" id="{BC0811C7-F58B-E14A-A38F-A3BF020D5ADF}" vid="{A0B80273-EF14-EB49-B8DD-85669CB9A956}"/>
    </a:ext>
  </a:extLst>
</a:theme>
</file>

<file path=ppt/theme/theme2.xml><?xml version="1.0" encoding="utf-8"?>
<a:theme xmlns:a="http://schemas.openxmlformats.org/drawingml/2006/main" name="GBS Template with graphic">
  <a:themeElements>
    <a:clrScheme name="Great Basin">
      <a:dk1>
        <a:srgbClr val="000000"/>
      </a:dk1>
      <a:lt1>
        <a:srgbClr val="FFFFFF"/>
      </a:lt1>
      <a:dk2>
        <a:srgbClr val="032849"/>
      </a:dk2>
      <a:lt2>
        <a:srgbClr val="52B3D9"/>
      </a:lt2>
      <a:accent1>
        <a:srgbClr val="D89E5D"/>
      </a:accent1>
      <a:accent2>
        <a:srgbClr val="52B3D9"/>
      </a:accent2>
      <a:accent3>
        <a:srgbClr val="C4482A"/>
      </a:accent3>
      <a:accent4>
        <a:srgbClr val="E5752F"/>
      </a:accent4>
      <a:accent5>
        <a:srgbClr val="7B821E"/>
      </a:accent5>
      <a:accent6>
        <a:srgbClr val="8D8172"/>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at Basin PowerPoint with instructions" id="{BC0811C7-F58B-E14A-A38F-A3BF020D5ADF}" vid="{EBE8E6AF-762B-DF4B-A1BD-E212E101EE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at Basin">
    <a:dk1>
      <a:srgbClr val="000000"/>
    </a:dk1>
    <a:lt1>
      <a:srgbClr val="FFFFFF"/>
    </a:lt1>
    <a:dk2>
      <a:srgbClr val="032849"/>
    </a:dk2>
    <a:lt2>
      <a:srgbClr val="52B3D9"/>
    </a:lt2>
    <a:accent1>
      <a:srgbClr val="D89E5D"/>
    </a:accent1>
    <a:accent2>
      <a:srgbClr val="52B3D9"/>
    </a:accent2>
    <a:accent3>
      <a:srgbClr val="C4482A"/>
    </a:accent3>
    <a:accent4>
      <a:srgbClr val="E5752F"/>
    </a:accent4>
    <a:accent5>
      <a:srgbClr val="7B821E"/>
    </a:accent5>
    <a:accent6>
      <a:srgbClr val="8D8172"/>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Great Basin PowerPoint with instructions</Template>
  <TotalTime>20752</TotalTime>
  <Words>1933</Words>
  <Application>Microsoft Office PowerPoint</Application>
  <PresentationFormat>Widescreen</PresentationFormat>
  <Paragraphs>297</Paragraphs>
  <Slides>22</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.PingFangSC-Regular</vt:lpstr>
      <vt:lpstr>Arial</vt:lpstr>
      <vt:lpstr>Arial-BoldMT</vt:lpstr>
      <vt:lpstr>Calibri</vt:lpstr>
      <vt:lpstr>Courier New</vt:lpstr>
      <vt:lpstr>Helvetica Neue</vt:lpstr>
      <vt:lpstr>Helvetica Neue Light</vt:lpstr>
      <vt:lpstr>Helvetica Neue Medium</vt:lpstr>
      <vt:lpstr>Helvetica Neue Thin</vt:lpstr>
      <vt:lpstr>Wingdings</vt:lpstr>
      <vt:lpstr>GBS Template without graphic</vt:lpstr>
      <vt:lpstr>GBS Template with graphic</vt:lpstr>
      <vt:lpstr>The Power of Information</vt:lpstr>
      <vt:lpstr>PowerPoint Presentation</vt:lpstr>
      <vt:lpstr>The Company </vt:lpstr>
      <vt:lpstr>Expanded Menu Driving Pipeline of New Business</vt:lpstr>
      <vt:lpstr>Expected Average Customer Size has Increased</vt:lpstr>
      <vt:lpstr>Our Markets</vt:lpstr>
      <vt:lpstr>Our Markets</vt:lpstr>
      <vt:lpstr>Our System </vt:lpstr>
      <vt:lpstr>Our Technology</vt:lpstr>
      <vt:lpstr>Our Product Offering</vt:lpstr>
      <vt:lpstr>The Competition</vt:lpstr>
      <vt:lpstr>Market Dynamics</vt:lpstr>
      <vt:lpstr>The Mid-Plex to Mega Panel Difference</vt:lpstr>
      <vt:lpstr>Market Dynamics</vt:lpstr>
      <vt:lpstr>The Great Basin Mid-Plex Advantage</vt:lpstr>
      <vt:lpstr>The Winning Solution </vt:lpstr>
      <vt:lpstr>The Solution</vt:lpstr>
      <vt:lpstr>Commercially-Focused Management Team</vt:lpstr>
      <vt:lpstr>Board of Directors</vt:lpstr>
      <vt:lpstr>Capital Structure</vt:lpstr>
      <vt:lpstr>Investment Highlights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GB Office 2</dc:creator>
  <cp:lastModifiedBy>Betsy Hartman</cp:lastModifiedBy>
  <cp:revision>312</cp:revision>
  <cp:lastPrinted>2017-06-09T17:08:04Z</cp:lastPrinted>
  <dcterms:created xsi:type="dcterms:W3CDTF">2016-10-03T21:53:20Z</dcterms:created>
  <dcterms:modified xsi:type="dcterms:W3CDTF">2017-07-07T12:14:25Z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